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4" r:id="rId25"/>
    <p:sldId id="285" r:id="rId26"/>
    <p:sldId id="276" r:id="rId27"/>
    <p:sldId id="277" r:id="rId28"/>
    <p:sldId id="278" r:id="rId29"/>
    <p:sldId id="279" r:id="rId30"/>
    <p:sldId id="280" r:id="rId31"/>
    <p:sldId id="281" r:id="rId32"/>
    <p:sldId id="282" r:id="rId33"/>
    <p:sldId id="283" r:id="rId34"/>
    <p:sldId id="286" r:id="rId35"/>
    <p:sldId id="287" r:id="rId36"/>
    <p:sldId id="288" r:id="rId37"/>
    <p:sldId id="289" r:id="rId38"/>
    <p:sldId id="297" r:id="rId39"/>
    <p:sldId id="298" r:id="rId40"/>
    <p:sldId id="292" r:id="rId41"/>
    <p:sldId id="293" r:id="rId42"/>
    <p:sldId id="294" r:id="rId43"/>
    <p:sldId id="295"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37C9668-8B49-4B4E-9E86-C5469913F2BE}" type="datetimeFigureOut">
              <a:rPr lang="en-AU" smtClean="0"/>
              <a:t>29/08/2019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137820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7C9668-8B49-4B4E-9E86-C5469913F2BE}" type="datetimeFigureOut">
              <a:rPr lang="en-AU" smtClean="0"/>
              <a:t>29/08/2019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31170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7C9668-8B49-4B4E-9E86-C5469913F2BE}" type="datetimeFigureOut">
              <a:rPr lang="en-AU" smtClean="0"/>
              <a:t>29/08/2019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23560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6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28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81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06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69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7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42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96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7C9668-8B49-4B4E-9E86-C5469913F2BE}" type="datetimeFigureOut">
              <a:rPr lang="en-AU" smtClean="0"/>
              <a:t>29/08/2019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368287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9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85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557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22169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27395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591951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02294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70448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041938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01747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C9668-8B49-4B4E-9E86-C5469913F2BE}" type="datetimeFigureOut">
              <a:rPr lang="en-AU" smtClean="0"/>
              <a:t>29/08/2019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275920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778611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506569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32252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11712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8/29/2019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1932370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8/29/2019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1909829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8/29/2019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3757102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8/29/2019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763590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8/29/2019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3801282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8/29/2019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18306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37C9668-8B49-4B4E-9E86-C5469913F2BE}" type="datetimeFigureOut">
              <a:rPr lang="en-AU" smtClean="0"/>
              <a:t>29/08/2019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83362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8/29/2019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278190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8/29/2019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1166499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8/29/2019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4221196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8/29/2019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2248300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8/29/2019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8986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29/08/2019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2816764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29/08/2019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1706455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29/08/2019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2712332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29/08/2019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2773246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29/08/2019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417769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37C9668-8B49-4B4E-9E86-C5469913F2BE}" type="datetimeFigureOut">
              <a:rPr lang="en-AU" smtClean="0"/>
              <a:t>29/08/2019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2167809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29/08/2019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310288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29/08/2019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216770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29/08/2019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3267655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29/08/2019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2479799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29/08/2019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4057595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29/08/2019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93724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37C9668-8B49-4B4E-9E86-C5469913F2BE}" type="datetimeFigureOut">
              <a:rPr lang="en-AU" smtClean="0"/>
              <a:t>29/08/2019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36253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C9668-8B49-4B4E-9E86-C5469913F2BE}" type="datetimeFigureOut">
              <a:rPr lang="en-AU" smtClean="0"/>
              <a:t>29/08/2019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311676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C9668-8B49-4B4E-9E86-C5469913F2BE}" type="datetimeFigureOut">
              <a:rPr lang="en-AU" smtClean="0"/>
              <a:t>29/08/2019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422230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C9668-8B49-4B4E-9E86-C5469913F2BE}" type="datetimeFigureOut">
              <a:rPr lang="en-AU" smtClean="0"/>
              <a:t>29/08/2019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703583-1587-43CB-90A3-3625F88FD014}" type="slidenum">
              <a:rPr lang="en-AU" smtClean="0"/>
              <a:t>‹#›</a:t>
            </a:fld>
            <a:endParaRPr lang="en-AU"/>
          </a:p>
        </p:txBody>
      </p:sp>
    </p:spTree>
    <p:extLst>
      <p:ext uri="{BB962C8B-B14F-4D97-AF65-F5344CB8AC3E}">
        <p14:creationId xmlns:p14="http://schemas.microsoft.com/office/powerpoint/2010/main" val="122318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9668-8B49-4B4E-9E86-C5469913F2BE}" type="datetimeFigureOut">
              <a:rPr lang="en-AU" smtClean="0"/>
              <a:t>29/08/2019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3583-1587-43CB-90A3-3625F88FD014}" type="slidenum">
              <a:rPr lang="en-AU" smtClean="0"/>
              <a:t>‹#›</a:t>
            </a:fld>
            <a:endParaRPr lang="en-AU"/>
          </a:p>
        </p:txBody>
      </p:sp>
    </p:spTree>
    <p:extLst>
      <p:ext uri="{BB962C8B-B14F-4D97-AF65-F5344CB8AC3E}">
        <p14:creationId xmlns:p14="http://schemas.microsoft.com/office/powerpoint/2010/main" val="295669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76BE4-28D7-45BC-AF39-D9E5D9652711}" type="datetimeFigureOut">
              <a:rPr lang="en-US" smtClean="0">
                <a:solidFill>
                  <a:prstClr val="black">
                    <a:tint val="75000"/>
                  </a:prstClr>
                </a:solidFill>
              </a:rPr>
              <a:pPr/>
              <a:t>8/29/2019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D99AB-68B6-46A8-8188-693179E69D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95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C78D2-3B81-4FCB-AFBA-2C134B991155}" type="datetimeFigureOut">
              <a:rPr lang="en-MY" smtClean="0">
                <a:solidFill>
                  <a:prstClr val="black">
                    <a:tint val="75000"/>
                  </a:prstClr>
                </a:solidFill>
              </a:rPr>
              <a:pPr/>
              <a:t>29/8/2019</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CC53-6ADB-455C-A8AE-77F3C3AA1EFC}"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090515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8/29/2019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41270354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29/08/2019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1725126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833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971600" y="1271066"/>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dirty="0" err="1">
                <a:ln>
                  <a:solidFill>
                    <a:schemeClr val="tx1"/>
                  </a:solidFill>
                </a:ln>
                <a:solidFill>
                  <a:schemeClr val="bg1"/>
                </a:solidFill>
                <a:effectLst>
                  <a:glow rad="139700">
                    <a:schemeClr val="tx1">
                      <a:alpha val="40000"/>
                    </a:schemeClr>
                  </a:glow>
                </a:effectLst>
                <a:latin typeface="Arial Black" pitchFamily="34" charset="0"/>
              </a:rPr>
              <a:t>Membersihkan</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Diri</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Daripada</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smtClean="0">
                <a:ln>
                  <a:solidFill>
                    <a:schemeClr val="tx1"/>
                  </a:solidFill>
                </a:ln>
                <a:solidFill>
                  <a:schemeClr val="bg1"/>
                </a:solidFill>
                <a:effectLst>
                  <a:glow rad="139700">
                    <a:schemeClr val="tx1">
                      <a:alpha val="40000"/>
                    </a:schemeClr>
                  </a:glow>
                </a:effectLst>
                <a:latin typeface="Arial Black" pitchFamily="34" charset="0"/>
              </a:rPr>
              <a:t>Syirik</a:t>
            </a:r>
            <a:r>
              <a:rPr lang="en-US" sz="2600" dirty="0" smtClean="0">
                <a:ln>
                  <a:solidFill>
                    <a:schemeClr val="tx1"/>
                  </a:solidFill>
                </a:ln>
                <a:solidFill>
                  <a:schemeClr val="bg1"/>
                </a:solidFill>
                <a:effectLst>
                  <a:glow rad="139700">
                    <a:schemeClr val="tx1">
                      <a:alpha val="40000"/>
                    </a:schemeClr>
                  </a:glow>
                </a:effectLst>
                <a:latin typeface="Arial Black" pitchFamily="34" charset="0"/>
              </a:rPr>
              <a:t> </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600200" y="2266528"/>
            <a:ext cx="7128792" cy="69411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MY" sz="2400" dirty="0" err="1" smtClean="0">
                <a:ln>
                  <a:solidFill>
                    <a:schemeClr val="tx1"/>
                  </a:solidFill>
                </a:ln>
                <a:solidFill>
                  <a:schemeClr val="bg1"/>
                </a:solidFill>
                <a:effectLst>
                  <a:glow rad="139700">
                    <a:schemeClr val="tx1">
                      <a:alpha val="40000"/>
                    </a:schemeClr>
                  </a:glow>
                </a:effectLst>
                <a:latin typeface="Arial Black" pitchFamily="34" charset="0"/>
              </a:rPr>
              <a:t>Kesyirikan</a:t>
            </a:r>
            <a:r>
              <a:rPr lang="en-MY" sz="2400" dirty="0" smtClean="0">
                <a:ln>
                  <a:solidFill>
                    <a:schemeClr val="tx1"/>
                  </a:solidFill>
                </a:ln>
                <a:solidFill>
                  <a:schemeClr val="bg1"/>
                </a:solidFill>
                <a:effectLst>
                  <a:glow rad="139700">
                    <a:schemeClr val="tx1">
                      <a:alpha val="40000"/>
                    </a:schemeClr>
                  </a:glow>
                </a:effectLst>
                <a:latin typeface="Arial Black" pitchFamily="34" charset="0"/>
              </a:rPr>
              <a:t> yang </a:t>
            </a:r>
            <a:r>
              <a:rPr lang="en-MY" sz="2400" dirty="0" err="1" smtClean="0">
                <a:ln>
                  <a:solidFill>
                    <a:schemeClr val="tx1"/>
                  </a:solidFill>
                </a:ln>
                <a:solidFill>
                  <a:schemeClr val="bg1"/>
                </a:solidFill>
                <a:effectLst>
                  <a:glow rad="139700">
                    <a:schemeClr val="tx1">
                      <a:alpha val="40000"/>
                    </a:schemeClr>
                  </a:glow>
                </a:effectLst>
                <a:latin typeface="Arial Black" pitchFamily="34" charset="0"/>
              </a:rPr>
              <a:t>nyata</a:t>
            </a:r>
            <a:r>
              <a:rPr lang="en-MY" sz="24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400" dirty="0" err="1" smtClean="0">
                <a:ln>
                  <a:solidFill>
                    <a:schemeClr val="tx1"/>
                  </a:solidFill>
                </a:ln>
                <a:solidFill>
                  <a:schemeClr val="bg1"/>
                </a:solidFill>
                <a:effectLst>
                  <a:glow rad="139700">
                    <a:schemeClr val="tx1">
                      <a:alpha val="40000"/>
                    </a:schemeClr>
                  </a:glow>
                </a:effectLst>
                <a:latin typeface="Arial Black" pitchFamily="34" charset="0"/>
              </a:rPr>
              <a:t>dan</a:t>
            </a:r>
            <a:r>
              <a:rPr lang="en-MY" sz="2400" dirty="0" smtClean="0">
                <a:ln>
                  <a:solidFill>
                    <a:schemeClr val="tx1"/>
                  </a:solidFill>
                </a:ln>
                <a:solidFill>
                  <a:schemeClr val="bg1"/>
                </a:solidFill>
                <a:effectLst>
                  <a:glow rad="139700">
                    <a:schemeClr val="tx1">
                      <a:alpha val="40000"/>
                    </a:schemeClr>
                  </a:glow>
                </a:effectLst>
                <a:latin typeface="Arial Black" pitchFamily="34" charset="0"/>
              </a:rPr>
              <a:t> </a:t>
            </a:r>
            <a:r>
              <a:rPr lang="en-MY" sz="2400" dirty="0" err="1" smtClean="0">
                <a:ln>
                  <a:solidFill>
                    <a:schemeClr val="tx1"/>
                  </a:solidFill>
                </a:ln>
                <a:solidFill>
                  <a:schemeClr val="bg1"/>
                </a:solidFill>
                <a:effectLst>
                  <a:glow rad="139700">
                    <a:schemeClr val="tx1">
                      <a:alpha val="40000"/>
                    </a:schemeClr>
                  </a:glow>
                </a:effectLst>
                <a:latin typeface="Arial Black" pitchFamily="34" charset="0"/>
              </a:rPr>
              <a:t>tersembunyi</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81000" y="1352128"/>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1</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346447" y="4996333"/>
            <a:ext cx="8568953" cy="1384995"/>
          </a:xfrm>
          <a:prstGeom prst="rect">
            <a:avLst/>
          </a:prstGeom>
          <a:solidFill>
            <a:srgbClr val="09BFFF">
              <a:alpha val="40000"/>
            </a:srgbClr>
          </a:solidFill>
        </p:spPr>
        <p:txBody>
          <a:bodyPr wrap="square">
            <a:spAutoFit/>
          </a:bodyPr>
          <a:lstStyle/>
          <a:p>
            <a:pPr algn="ctr"/>
            <a:r>
              <a:rPr lang="ms-MY" sz="2800" b="1" dirty="0">
                <a:effectLst>
                  <a:glow rad="101600">
                    <a:schemeClr val="bg1">
                      <a:alpha val="60000"/>
                    </a:schemeClr>
                  </a:glow>
                </a:effectLst>
              </a:rPr>
              <a:t>“Aku mendengar Rasulullah SAW bersabda: sesungguhnya jampi serapah, tangkal azimat dan sihir guna-guna adalah syirik”. </a:t>
            </a:r>
            <a:endParaRPr lang="en-US" sz="2800" b="1" dirty="0" smtClean="0">
              <a:ln>
                <a:solidFill>
                  <a:sysClr val="windowText" lastClr="000000"/>
                </a:solidFill>
              </a:ln>
              <a:solidFill>
                <a:schemeClr val="bg1"/>
              </a:solidFill>
              <a:effectLst>
                <a:glow rad="101600">
                  <a:schemeClr val="bg1">
                    <a:alpha val="60000"/>
                  </a:schemeClr>
                </a:glow>
              </a:effectLst>
              <a:latin typeface="Arial Black" pitchFamily="34" charset="0"/>
              <a:ea typeface="Times New Roman"/>
            </a:endParaRPr>
          </a:p>
        </p:txBody>
      </p:sp>
      <p:sp>
        <p:nvSpPr>
          <p:cNvPr id="8" name="Rectangle 7"/>
          <p:cNvSpPr/>
          <p:nvPr/>
        </p:nvSpPr>
        <p:spPr>
          <a:xfrm>
            <a:off x="272068" y="3450009"/>
            <a:ext cx="8719532" cy="1446550"/>
          </a:xfrm>
          <a:prstGeom prst="rect">
            <a:avLst/>
          </a:prstGeom>
          <a:solidFill>
            <a:schemeClr val="accent6">
              <a:lumMod val="75000"/>
              <a:alpha val="42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سَمِعْتُ رَسُولَ اللهِ صلَّى اللهُ عليه وسلَّم يَقُوْلُ : </a:t>
            </a:r>
            <a:endParaRPr lang="en-US"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a:p>
            <a:pPr algn="ctr" rtl="1"/>
            <a:r>
              <a:rPr lang="ar-EG"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إنَّ </a:t>
            </a:r>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الرُّقى والتَّمائمَ والتِّوَلَةَ شِرْكٌ .</a:t>
            </a:r>
            <a:endPar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9" name="Notched Right Arrow 8"/>
          <p:cNvSpPr/>
          <p:nvPr/>
        </p:nvSpPr>
        <p:spPr>
          <a:xfrm>
            <a:off x="222859" y="4896559"/>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971600" y="1271066"/>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dirty="0" err="1">
                <a:ln>
                  <a:solidFill>
                    <a:schemeClr val="tx1"/>
                  </a:solidFill>
                </a:ln>
                <a:solidFill>
                  <a:schemeClr val="bg1"/>
                </a:solidFill>
                <a:effectLst>
                  <a:glow rad="139700">
                    <a:schemeClr val="tx1">
                      <a:alpha val="40000"/>
                    </a:schemeClr>
                  </a:glow>
                </a:effectLst>
                <a:latin typeface="Arial Black" pitchFamily="34" charset="0"/>
              </a:rPr>
              <a:t>Membersihkan</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Diri</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Daripada</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Belenggu</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Maksiat</a:t>
            </a:r>
            <a:r>
              <a:rPr lang="en-US" sz="2600" dirty="0">
                <a:ln>
                  <a:solidFill>
                    <a:schemeClr val="tx1"/>
                  </a:solidFill>
                </a:ln>
                <a:solidFill>
                  <a:schemeClr val="bg1"/>
                </a:solidFill>
                <a:effectLst>
                  <a:glow rad="139700">
                    <a:schemeClr val="tx1">
                      <a:alpha val="40000"/>
                    </a:schemeClr>
                  </a:glow>
                </a:effectLst>
                <a:latin typeface="Arial Black" pitchFamily="34" charset="0"/>
              </a:rPr>
              <a:t>. </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558008" y="2266528"/>
            <a:ext cx="7128792" cy="106680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a:ln>
                  <a:solidFill>
                    <a:schemeClr val="tx1"/>
                  </a:solidFill>
                </a:ln>
                <a:solidFill>
                  <a:schemeClr val="bg1"/>
                </a:solidFill>
                <a:effectLst>
                  <a:glow rad="139700">
                    <a:schemeClr val="tx1">
                      <a:alpha val="40000"/>
                    </a:schemeClr>
                  </a:glow>
                </a:effectLst>
                <a:latin typeface="Arial Black" pitchFamily="34" charset="0"/>
              </a:rPr>
              <a:t>sentiasa beristigfar, bertaubat dan menjauhkan diri daripada sebarang bentuk maksiat. </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81000" y="1352128"/>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2</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346447" y="4996333"/>
            <a:ext cx="8568953" cy="1384995"/>
          </a:xfrm>
          <a:prstGeom prst="rect">
            <a:avLst/>
          </a:prstGeom>
          <a:solidFill>
            <a:srgbClr val="09BFFF">
              <a:alpha val="40000"/>
            </a:srgbClr>
          </a:solidFill>
        </p:spPr>
        <p:txBody>
          <a:bodyPr wrap="square">
            <a:spAutoFit/>
          </a:bodyPr>
          <a:lstStyle/>
          <a:p>
            <a:pPr algn="ctr"/>
            <a:r>
              <a:rPr lang="ms-MY" sz="2800" b="1" dirty="0">
                <a:effectLst>
                  <a:glow rad="101600">
                    <a:schemeClr val="bg1">
                      <a:alpha val="60000"/>
                    </a:schemeClr>
                  </a:glow>
                </a:effectLst>
              </a:rPr>
              <a:t>“Dan janganlah kamu menghampiri zina, sesungguhnya zina itu </a:t>
            </a:r>
            <a:r>
              <a:rPr lang="ms-MY" sz="2800" b="1" dirty="0" err="1">
                <a:effectLst>
                  <a:glow rad="101600">
                    <a:schemeClr val="bg1">
                      <a:alpha val="60000"/>
                    </a:schemeClr>
                  </a:glow>
                </a:effectLst>
              </a:rPr>
              <a:t>adalah</a:t>
            </a:r>
            <a:r>
              <a:rPr lang="ms-MY" sz="2800" b="1" dirty="0">
                <a:effectLst>
                  <a:glow rad="101600">
                    <a:schemeClr val="bg1">
                      <a:alpha val="60000"/>
                    </a:schemeClr>
                  </a:glow>
                </a:effectLst>
              </a:rPr>
              <a:t> satu perbuatan yang keji dan satu jalan yang jahat (yang membawa kerosakan)”.</a:t>
            </a:r>
            <a:endParaRPr lang="en-US" sz="2800" b="1" dirty="0" smtClean="0">
              <a:ln>
                <a:solidFill>
                  <a:sysClr val="windowText" lastClr="000000"/>
                </a:solidFill>
              </a:ln>
              <a:solidFill>
                <a:schemeClr val="bg1"/>
              </a:solidFill>
              <a:effectLst>
                <a:glow rad="101600">
                  <a:schemeClr val="bg1">
                    <a:alpha val="60000"/>
                  </a:schemeClr>
                </a:glow>
              </a:effectLst>
              <a:latin typeface="Arial Black" pitchFamily="34" charset="0"/>
              <a:ea typeface="Times New Roman"/>
            </a:endParaRPr>
          </a:p>
        </p:txBody>
      </p:sp>
      <p:sp>
        <p:nvSpPr>
          <p:cNvPr id="8" name="Rectangle 7"/>
          <p:cNvSpPr/>
          <p:nvPr/>
        </p:nvSpPr>
        <p:spPr>
          <a:xfrm>
            <a:off x="805468" y="3706887"/>
            <a:ext cx="7881332" cy="769441"/>
          </a:xfrm>
          <a:prstGeom prst="rect">
            <a:avLst/>
          </a:prstGeom>
          <a:solidFill>
            <a:schemeClr val="accent6">
              <a:lumMod val="75000"/>
              <a:alpha val="42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وَلَا تَقْرَبُوا الزِّنَا ۖ إِنَّهُ كَانَ فَاحِشَةً وَسَاءَ </a:t>
            </a:r>
            <a:r>
              <a:rPr lang="ar-EG"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سَبِيلً</a:t>
            </a:r>
            <a:r>
              <a:rPr lang="ar-SA"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a:t>
            </a:r>
            <a:endPar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9" name="Notched Right Arrow 8"/>
          <p:cNvSpPr/>
          <p:nvPr/>
        </p:nvSpPr>
        <p:spPr>
          <a:xfrm>
            <a:off x="222859" y="4628728"/>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p:cNvSpPr/>
          <p:nvPr/>
        </p:nvSpPr>
        <p:spPr>
          <a:xfrm>
            <a:off x="5028927" y="4473113"/>
            <a:ext cx="365787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effectLst>
                  <a:glow rad="101600">
                    <a:schemeClr val="bg1">
                      <a:alpha val="60000"/>
                    </a:schemeClr>
                  </a:glow>
                </a:effectLst>
              </a:rPr>
              <a:t>surah </a:t>
            </a:r>
            <a:r>
              <a:rPr lang="ms-MY" sz="2400" b="1" dirty="0" err="1">
                <a:effectLst>
                  <a:glow rad="101600">
                    <a:schemeClr val="bg1">
                      <a:alpha val="60000"/>
                    </a:schemeClr>
                  </a:glow>
                </a:effectLst>
              </a:rPr>
              <a:t>al-Isra</a:t>
            </a:r>
            <a:r>
              <a:rPr lang="ms-MY" sz="2400" b="1" dirty="0">
                <a:effectLst>
                  <a:glow rad="101600">
                    <a:schemeClr val="bg1">
                      <a:alpha val="60000"/>
                    </a:schemeClr>
                  </a:glow>
                </a:effectLst>
              </a:rPr>
              <a:t>’ ayat 32</a:t>
            </a:r>
            <a:endParaRPr lang="en-US" sz="2400" b="1" dirty="0" smtClean="0">
              <a:ln>
                <a:solidFill>
                  <a:sysClr val="windowText" lastClr="000000"/>
                </a:solidFill>
              </a:ln>
              <a:solidFill>
                <a:schemeClr val="bg1"/>
              </a:solidFill>
              <a:effectLst>
                <a:glow rad="101600">
                  <a:schemeClr val="bg1">
                    <a:alpha val="60000"/>
                  </a:schemeClr>
                </a:glow>
              </a:effectLst>
              <a:latin typeface="Arial Black" pitchFamily="34" charset="0"/>
              <a:ea typeface="Times New Roman"/>
            </a:endParaRPr>
          </a:p>
        </p:txBody>
      </p:sp>
    </p:spTree>
    <p:extLst>
      <p:ext uri="{BB962C8B-B14F-4D97-AF65-F5344CB8AC3E}">
        <p14:creationId xmlns:p14="http://schemas.microsoft.com/office/powerpoint/2010/main" val="216585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97768"/>
            <a:ext cx="8229600"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Segera</a:t>
            </a:r>
            <a:r>
              <a:rPr lang="en-US"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Bertaubat</a:t>
            </a:r>
            <a:endParaRPr lang="en-MY" sz="3000" dirty="0">
              <a:ln>
                <a:solidFill>
                  <a:schemeClr val="tx1"/>
                </a:solidFill>
              </a:ln>
              <a:solidFill>
                <a:schemeClr val="bg1"/>
              </a:solidFill>
              <a:effectLst>
                <a:glow rad="101600">
                  <a:schemeClr val="tx1">
                    <a:alpha val="40000"/>
                  </a:schemeClr>
                </a:glow>
              </a:effectLst>
              <a:latin typeface="Arial Black" pitchFamily="34" charset="0"/>
            </a:endParaRPr>
          </a:p>
        </p:txBody>
      </p:sp>
      <p:sp>
        <p:nvSpPr>
          <p:cNvPr id="4" name="Rectangle 3"/>
          <p:cNvSpPr/>
          <p:nvPr/>
        </p:nvSpPr>
        <p:spPr>
          <a:xfrm>
            <a:off x="346447" y="3969603"/>
            <a:ext cx="8568953" cy="892552"/>
          </a:xfrm>
          <a:prstGeom prst="rect">
            <a:avLst/>
          </a:prstGeom>
          <a:solidFill>
            <a:srgbClr val="09BFFF">
              <a:alpha val="40000"/>
            </a:srgbClr>
          </a:solidFill>
        </p:spPr>
        <p:txBody>
          <a:bodyPr wrap="square">
            <a:spAutoFit/>
          </a:bodyPr>
          <a:lstStyle/>
          <a:p>
            <a:pPr algn="ctr"/>
            <a:r>
              <a:rPr lang="en-US" sz="2600" b="1" dirty="0"/>
              <a:t>“</a:t>
            </a:r>
            <a:r>
              <a:rPr lang="en-US" sz="2600" b="1" dirty="0" err="1"/>
              <a:t>Sesungguhnya</a:t>
            </a:r>
            <a:r>
              <a:rPr lang="en-US" sz="2600" b="1" dirty="0"/>
              <a:t> Allah </a:t>
            </a:r>
            <a:r>
              <a:rPr lang="en-US" sz="2600" b="1" dirty="0" err="1"/>
              <a:t>menyukai</a:t>
            </a:r>
            <a:r>
              <a:rPr lang="en-US" sz="2600" b="1" dirty="0"/>
              <a:t> orang-orang yang </a:t>
            </a:r>
            <a:r>
              <a:rPr lang="en-US" sz="2600" b="1" dirty="0" err="1"/>
              <a:t>bertaubat</a:t>
            </a:r>
            <a:r>
              <a:rPr lang="en-US" sz="2600" b="1" dirty="0"/>
              <a:t> </a:t>
            </a:r>
            <a:r>
              <a:rPr lang="en-US" sz="2600" b="1" dirty="0" err="1"/>
              <a:t>dan</a:t>
            </a:r>
            <a:r>
              <a:rPr lang="en-US" sz="2600" b="1" dirty="0"/>
              <a:t> </a:t>
            </a:r>
            <a:r>
              <a:rPr lang="en-US" sz="2600" b="1" dirty="0" err="1"/>
              <a:t>menyukai</a:t>
            </a:r>
            <a:r>
              <a:rPr lang="en-US" sz="2600" b="1" dirty="0"/>
              <a:t> orang-orang yang </a:t>
            </a:r>
            <a:r>
              <a:rPr lang="en-US" sz="2600" b="1" dirty="0" err="1"/>
              <a:t>menyucikan</a:t>
            </a:r>
            <a:r>
              <a:rPr lang="en-US" sz="2600" b="1" dirty="0"/>
              <a:t> </a:t>
            </a:r>
            <a:r>
              <a:rPr lang="en-US" sz="2600" b="1" dirty="0" err="1"/>
              <a:t>diri</a:t>
            </a:r>
            <a:r>
              <a:rPr lang="en-US" sz="2600" b="1" dirty="0"/>
              <a:t>”.</a:t>
            </a:r>
            <a:endParaRPr lang="en-MY" sz="2600" b="1" dirty="0"/>
          </a:p>
        </p:txBody>
      </p:sp>
      <p:sp>
        <p:nvSpPr>
          <p:cNvPr id="5" name="Rectangle 4"/>
          <p:cNvSpPr/>
          <p:nvPr/>
        </p:nvSpPr>
        <p:spPr>
          <a:xfrm>
            <a:off x="272068" y="2209800"/>
            <a:ext cx="8719532" cy="769441"/>
          </a:xfrm>
          <a:prstGeom prst="rect">
            <a:avLst/>
          </a:prstGeom>
          <a:solidFill>
            <a:schemeClr val="accent6">
              <a:lumMod val="75000"/>
              <a:alpha val="42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إِنَّ اللَّهَ يُحِبُّ التَّوَّابِينَ وَيُحِبُّ الْمُتَطَهِّرِينَ</a:t>
            </a:r>
            <a:r>
              <a:rPr lang="ar-SA"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a:t>
            </a:r>
            <a:endPar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6" name="Notched Right Arrow 5"/>
          <p:cNvSpPr/>
          <p:nvPr/>
        </p:nvSpPr>
        <p:spPr>
          <a:xfrm>
            <a:off x="222859" y="3388519"/>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5028927" y="2971800"/>
            <a:ext cx="365787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effectLst>
                  <a:glow rad="101600">
                    <a:schemeClr val="bg1">
                      <a:alpha val="60000"/>
                    </a:schemeClr>
                  </a:glow>
                </a:effectLst>
              </a:rPr>
              <a:t>surah </a:t>
            </a:r>
            <a:r>
              <a:rPr lang="ms-MY" sz="2400" b="1" dirty="0" err="1" smtClean="0">
                <a:effectLst>
                  <a:glow rad="101600">
                    <a:schemeClr val="bg1">
                      <a:alpha val="60000"/>
                    </a:schemeClr>
                  </a:glow>
                </a:effectLst>
              </a:rPr>
              <a:t>al-Baqarah</a:t>
            </a:r>
            <a:r>
              <a:rPr lang="ms-MY" sz="2400" b="1" dirty="0" smtClean="0">
                <a:effectLst>
                  <a:glow rad="101600">
                    <a:schemeClr val="bg1">
                      <a:alpha val="60000"/>
                    </a:schemeClr>
                  </a:glow>
                </a:effectLst>
              </a:rPr>
              <a:t> </a:t>
            </a:r>
            <a:r>
              <a:rPr lang="ms-MY" sz="2400" b="1" dirty="0">
                <a:effectLst>
                  <a:glow rad="101600">
                    <a:schemeClr val="bg1">
                      <a:alpha val="60000"/>
                    </a:schemeClr>
                  </a:glow>
                </a:effectLst>
              </a:rPr>
              <a:t>ayat </a:t>
            </a:r>
            <a:r>
              <a:rPr lang="ms-MY" sz="2400" b="1" dirty="0" smtClean="0">
                <a:effectLst>
                  <a:glow rad="101600">
                    <a:schemeClr val="bg1">
                      <a:alpha val="60000"/>
                    </a:schemeClr>
                  </a:glow>
                </a:effectLst>
              </a:rPr>
              <a:t>222</a:t>
            </a:r>
            <a:endParaRPr lang="en-US" sz="2400" b="1" dirty="0" smtClean="0">
              <a:ln>
                <a:solidFill>
                  <a:sysClr val="windowText" lastClr="000000"/>
                </a:solidFill>
              </a:ln>
              <a:solidFill>
                <a:schemeClr val="bg1"/>
              </a:solidFill>
              <a:effectLst>
                <a:glow rad="101600">
                  <a:schemeClr val="bg1">
                    <a:alpha val="60000"/>
                  </a:schemeClr>
                </a:glow>
              </a:effectLst>
              <a:latin typeface="Arial Black" pitchFamily="34" charset="0"/>
              <a:ea typeface="Times New Roman"/>
            </a:endParaRPr>
          </a:p>
        </p:txBody>
      </p:sp>
    </p:spTree>
    <p:extLst>
      <p:ext uri="{BB962C8B-B14F-4D97-AF65-F5344CB8AC3E}">
        <p14:creationId xmlns:p14="http://schemas.microsoft.com/office/powerpoint/2010/main" val="216585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895400" y="1630362"/>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dirty="0" err="1">
                <a:ln>
                  <a:solidFill>
                    <a:schemeClr val="tx1"/>
                  </a:solidFill>
                </a:ln>
                <a:solidFill>
                  <a:schemeClr val="bg1"/>
                </a:solidFill>
                <a:effectLst>
                  <a:glow rad="139700">
                    <a:schemeClr val="tx1">
                      <a:alpha val="40000"/>
                    </a:schemeClr>
                  </a:glow>
                </a:effectLst>
                <a:latin typeface="Arial Black" pitchFamily="34" charset="0"/>
              </a:rPr>
              <a:t>Membersihkan</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Diri</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Daripada</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Sistem</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Muamalat</a:t>
            </a:r>
            <a:r>
              <a:rPr lang="en-US" sz="2600" dirty="0">
                <a:ln>
                  <a:solidFill>
                    <a:schemeClr val="tx1"/>
                  </a:solidFill>
                </a:ln>
                <a:solidFill>
                  <a:schemeClr val="bg1"/>
                </a:solidFill>
                <a:effectLst>
                  <a:glow rad="139700">
                    <a:schemeClr val="tx1">
                      <a:alpha val="40000"/>
                    </a:schemeClr>
                  </a:glow>
                </a:effectLst>
                <a:latin typeface="Arial Black" pitchFamily="34" charset="0"/>
              </a:rPr>
              <a:t> </a:t>
            </a:r>
            <a:r>
              <a:rPr lang="en-US" sz="2600" dirty="0" err="1">
                <a:ln>
                  <a:solidFill>
                    <a:schemeClr val="tx1"/>
                  </a:solidFill>
                </a:ln>
                <a:solidFill>
                  <a:schemeClr val="bg1"/>
                </a:solidFill>
                <a:effectLst>
                  <a:glow rad="139700">
                    <a:schemeClr val="tx1">
                      <a:alpha val="40000"/>
                    </a:schemeClr>
                  </a:glow>
                </a:effectLst>
                <a:latin typeface="Arial Black" pitchFamily="34" charset="0"/>
              </a:rPr>
              <a:t>Jahiliyyah</a:t>
            </a:r>
            <a:r>
              <a:rPr lang="en-US" sz="2600" dirty="0">
                <a:ln>
                  <a:solidFill>
                    <a:schemeClr val="tx1"/>
                  </a:solidFill>
                </a:ln>
                <a:solidFill>
                  <a:schemeClr val="bg1"/>
                </a:solidFill>
                <a:effectLst>
                  <a:glow rad="139700">
                    <a:schemeClr val="tx1">
                      <a:alpha val="40000"/>
                    </a:schemeClr>
                  </a:glow>
                </a:effectLst>
                <a:latin typeface="Arial Black" pitchFamily="34" charset="0"/>
              </a:rPr>
              <a:t>. </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447800" y="2983219"/>
            <a:ext cx="7128792" cy="106680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Harta </a:t>
            </a:r>
            <a:r>
              <a:rPr lang="sv-SE" sz="2400" dirty="0">
                <a:ln>
                  <a:solidFill>
                    <a:schemeClr val="tx1"/>
                  </a:solidFill>
                </a:ln>
                <a:solidFill>
                  <a:schemeClr val="bg1"/>
                </a:solidFill>
                <a:effectLst>
                  <a:glow rad="139700">
                    <a:schemeClr val="tx1">
                      <a:alpha val="40000"/>
                    </a:schemeClr>
                  </a:glow>
                </a:effectLst>
                <a:latin typeface="Arial Black" pitchFamily="34" charset="0"/>
              </a:rPr>
              <a:t>yang diperolehi melalui jalan yang diredhai oleh Allah.</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04800" y="1711424"/>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3</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Notched Right Arrow 6"/>
          <p:cNvSpPr/>
          <p:nvPr/>
        </p:nvSpPr>
        <p:spPr>
          <a:xfrm>
            <a:off x="851459" y="3116187"/>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ound Diagonal Corner Rectangle 7"/>
          <p:cNvSpPr/>
          <p:nvPr/>
        </p:nvSpPr>
        <p:spPr>
          <a:xfrm>
            <a:off x="1447800" y="4378424"/>
            <a:ext cx="7128792" cy="106680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Sistem </a:t>
            </a:r>
            <a:r>
              <a:rPr lang="sv-SE" sz="2400" dirty="0">
                <a:ln>
                  <a:solidFill>
                    <a:schemeClr val="tx1"/>
                  </a:solidFill>
                </a:ln>
                <a:solidFill>
                  <a:schemeClr val="bg1"/>
                </a:solidFill>
                <a:effectLst>
                  <a:glow rad="139700">
                    <a:schemeClr val="tx1">
                      <a:alpha val="40000"/>
                    </a:schemeClr>
                  </a:glow>
                </a:effectLst>
                <a:latin typeface="Arial Black" pitchFamily="34" charset="0"/>
              </a:rPr>
              <a:t>muamalat yang bebas daripada unsur penyelewengan, penindasan dan riba. </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9" name="Notched Right Arrow 8"/>
          <p:cNvSpPr/>
          <p:nvPr/>
        </p:nvSpPr>
        <p:spPr>
          <a:xfrm>
            <a:off x="838200" y="4378424"/>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895400" y="1905074"/>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it-IT" sz="2600" dirty="0">
                <a:ln>
                  <a:solidFill>
                    <a:schemeClr val="tx1"/>
                  </a:solidFill>
                </a:ln>
                <a:solidFill>
                  <a:schemeClr val="bg1"/>
                </a:solidFill>
                <a:effectLst>
                  <a:glow rad="139700">
                    <a:schemeClr val="tx1">
                      <a:alpha val="40000"/>
                    </a:schemeClr>
                  </a:glow>
                </a:effectLst>
                <a:latin typeface="Arial Black" pitchFamily="34" charset="0"/>
              </a:rPr>
              <a:t>Membersihkan Diri Daripada Ideologi-Ideologi Sesat.</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447800" y="3086099"/>
            <a:ext cx="7128792" cy="1567037"/>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Pelbagai kesesatan </a:t>
            </a:r>
            <a:r>
              <a:rPr lang="sv-SE" sz="2400" dirty="0">
                <a:ln>
                  <a:solidFill>
                    <a:schemeClr val="tx1"/>
                  </a:solidFill>
                </a:ln>
                <a:solidFill>
                  <a:schemeClr val="bg1"/>
                </a:solidFill>
                <a:effectLst>
                  <a:glow rad="139700">
                    <a:schemeClr val="tx1">
                      <a:alpha val="40000"/>
                    </a:schemeClr>
                  </a:glow>
                </a:effectLst>
                <a:latin typeface="Arial Black" pitchFamily="34" charset="0"/>
              </a:rPr>
              <a:t>silam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serta kemunculan </a:t>
            </a:r>
            <a:r>
              <a:rPr lang="sv-SE" sz="2400" dirty="0">
                <a:ln>
                  <a:solidFill>
                    <a:schemeClr val="tx1"/>
                  </a:solidFill>
                </a:ln>
                <a:solidFill>
                  <a:schemeClr val="bg1"/>
                </a:solidFill>
                <a:effectLst>
                  <a:glow rad="139700">
                    <a:schemeClr val="tx1">
                      <a:alpha val="40000"/>
                    </a:schemeClr>
                  </a:glow>
                </a:effectLst>
                <a:latin typeface="Arial Black" pitchFamily="34" charset="0"/>
              </a:rPr>
              <a:t>aliran kefahaman atau ideologi moden yang sesat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dan menyesatkan</a:t>
            </a:r>
            <a:r>
              <a:rPr lang="sv-SE" sz="2400" dirty="0">
                <a:ln>
                  <a:solidFill>
                    <a:schemeClr val="tx1"/>
                  </a:solidFill>
                </a:ln>
                <a:solidFill>
                  <a:schemeClr val="bg1"/>
                </a:solidFill>
                <a:effectLst>
                  <a:glow rad="139700">
                    <a:schemeClr val="tx1">
                      <a:alpha val="40000"/>
                    </a:schemeClr>
                  </a:glow>
                </a:effectLst>
                <a:latin typeface="Arial Black" pitchFamily="34" charset="0"/>
              </a:rPr>
              <a:t>. </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04800" y="1986136"/>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4</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Notched Right Arrow 6"/>
          <p:cNvSpPr/>
          <p:nvPr/>
        </p:nvSpPr>
        <p:spPr>
          <a:xfrm>
            <a:off x="851459" y="3390899"/>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895400" y="1219200"/>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it-IT" sz="2600" dirty="0">
                <a:ln>
                  <a:solidFill>
                    <a:schemeClr val="tx1"/>
                  </a:solidFill>
                </a:ln>
                <a:solidFill>
                  <a:schemeClr val="bg1"/>
                </a:solidFill>
                <a:effectLst>
                  <a:glow rad="139700">
                    <a:schemeClr val="tx1">
                      <a:alpha val="40000"/>
                    </a:schemeClr>
                  </a:glow>
                </a:effectLst>
                <a:latin typeface="Arial Black" pitchFamily="34" charset="0"/>
              </a:rPr>
              <a:t>Membersihkan Diri Daripada </a:t>
            </a:r>
            <a:endParaRPr lang="it-IT" sz="2600" dirty="0" smtClean="0">
              <a:ln>
                <a:solidFill>
                  <a:schemeClr val="tx1"/>
                </a:solidFill>
              </a:ln>
              <a:solidFill>
                <a:schemeClr val="bg1"/>
              </a:solidFill>
              <a:effectLst>
                <a:glow rad="139700">
                  <a:schemeClr val="tx1">
                    <a:alpha val="40000"/>
                  </a:schemeClr>
                </a:glow>
              </a:effectLst>
              <a:latin typeface="Arial Black" pitchFamily="34" charset="0"/>
            </a:endParaRPr>
          </a:p>
          <a:p>
            <a:pPr algn="ctr"/>
            <a:r>
              <a:rPr lang="it-IT" sz="2600" dirty="0" smtClean="0">
                <a:ln>
                  <a:solidFill>
                    <a:schemeClr val="tx1"/>
                  </a:solidFill>
                </a:ln>
                <a:solidFill>
                  <a:schemeClr val="bg1"/>
                </a:solidFill>
                <a:effectLst>
                  <a:glow rad="139700">
                    <a:schemeClr val="tx1">
                      <a:alpha val="40000"/>
                    </a:schemeClr>
                  </a:glow>
                </a:effectLst>
                <a:latin typeface="Arial Black" pitchFamily="34" charset="0"/>
              </a:rPr>
              <a:t>Sifat-Sifat </a:t>
            </a:r>
            <a:r>
              <a:rPr lang="it-IT" sz="2600" dirty="0">
                <a:ln>
                  <a:solidFill>
                    <a:schemeClr val="tx1"/>
                  </a:solidFill>
                </a:ln>
                <a:solidFill>
                  <a:schemeClr val="bg1"/>
                </a:solidFill>
                <a:effectLst>
                  <a:glow rad="139700">
                    <a:schemeClr val="tx1">
                      <a:alpha val="40000"/>
                    </a:schemeClr>
                  </a:glow>
                </a:effectLst>
                <a:latin typeface="Arial Black" pitchFamily="34" charset="0"/>
              </a:rPr>
              <a:t>Mazmumah.</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295400" y="2438400"/>
            <a:ext cx="7128792" cy="1567037"/>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Penekanan terhadap aspek </a:t>
            </a:r>
            <a:r>
              <a:rPr lang="sv-SE" sz="2400" dirty="0">
                <a:ln>
                  <a:solidFill>
                    <a:schemeClr val="tx1"/>
                  </a:solidFill>
                </a:ln>
                <a:solidFill>
                  <a:schemeClr val="bg1"/>
                </a:solidFill>
                <a:effectLst>
                  <a:glow rad="139700">
                    <a:schemeClr val="tx1">
                      <a:alpha val="40000"/>
                    </a:schemeClr>
                  </a:glow>
                </a:effectLst>
                <a:latin typeface="Arial Black" pitchFamily="34" charset="0"/>
              </a:rPr>
              <a:t>kerohaniaan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bagi </a:t>
            </a:r>
            <a:r>
              <a:rPr lang="sv-SE" sz="2400" dirty="0">
                <a:ln>
                  <a:solidFill>
                    <a:schemeClr val="tx1"/>
                  </a:solidFill>
                </a:ln>
                <a:solidFill>
                  <a:schemeClr val="bg1"/>
                </a:solidFill>
                <a:effectLst>
                  <a:glow rad="139700">
                    <a:schemeClr val="tx1">
                      <a:alpha val="40000"/>
                    </a:schemeClr>
                  </a:glow>
                </a:effectLst>
                <a:latin typeface="Arial Black" pitchFamily="34" charset="0"/>
              </a:rPr>
              <a:t>memastikan ibadat yang ditekuni berjaya dilakukan dengan penuh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keikhlasan</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04800" y="1300262"/>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5</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Notched Right Arrow 6"/>
          <p:cNvSpPr/>
          <p:nvPr/>
        </p:nvSpPr>
        <p:spPr>
          <a:xfrm>
            <a:off x="699059" y="2743200"/>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ound Diagonal Corner Rectangle 7"/>
          <p:cNvSpPr/>
          <p:nvPr/>
        </p:nvSpPr>
        <p:spPr>
          <a:xfrm>
            <a:off x="1295400" y="4191000"/>
            <a:ext cx="7128792" cy="99060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Hindari penyakit-penyakit </a:t>
            </a:r>
            <a:r>
              <a:rPr lang="sv-SE" sz="2400" dirty="0">
                <a:ln>
                  <a:solidFill>
                    <a:schemeClr val="tx1"/>
                  </a:solidFill>
                </a:ln>
                <a:solidFill>
                  <a:schemeClr val="bg1"/>
                </a:solidFill>
                <a:effectLst>
                  <a:glow rad="139700">
                    <a:schemeClr val="tx1">
                      <a:alpha val="40000"/>
                    </a:schemeClr>
                  </a:glow>
                </a:effectLst>
                <a:latin typeface="Arial Black" pitchFamily="34" charset="0"/>
              </a:rPr>
              <a:t>hati yang menyuburkan sifat-sifat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mazmumah</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9" name="Notched Right Arrow 8"/>
          <p:cNvSpPr/>
          <p:nvPr/>
        </p:nvSpPr>
        <p:spPr>
          <a:xfrm>
            <a:off x="685800" y="4191000"/>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 Diagonal Corner Rectangle 9"/>
          <p:cNvSpPr/>
          <p:nvPr/>
        </p:nvSpPr>
        <p:spPr>
          <a:xfrm>
            <a:off x="1295400" y="5334000"/>
            <a:ext cx="7128792" cy="114300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Tumpukan perhatian </a:t>
            </a:r>
            <a:r>
              <a:rPr lang="sv-SE" sz="2400" dirty="0">
                <a:ln>
                  <a:solidFill>
                    <a:schemeClr val="tx1"/>
                  </a:solidFill>
                </a:ln>
                <a:solidFill>
                  <a:schemeClr val="bg1"/>
                </a:solidFill>
                <a:effectLst>
                  <a:glow rad="139700">
                    <a:schemeClr val="tx1">
                      <a:alpha val="40000"/>
                    </a:schemeClr>
                  </a:glow>
                </a:effectLst>
                <a:latin typeface="Arial Black" pitchFamily="34" charset="0"/>
              </a:rPr>
              <a:t>untuk membangunkan tamadun dunia berdasarkan acuan </a:t>
            </a:r>
            <a:r>
              <a:rPr lang="sv-SE" sz="2400" dirty="0" smtClean="0">
                <a:ln>
                  <a:solidFill>
                    <a:schemeClr val="tx1"/>
                  </a:solidFill>
                </a:ln>
                <a:solidFill>
                  <a:schemeClr val="bg1"/>
                </a:solidFill>
                <a:effectLst>
                  <a:glow rad="139700">
                    <a:schemeClr val="tx1">
                      <a:alpha val="40000"/>
                    </a:schemeClr>
                  </a:glow>
                </a:effectLst>
                <a:latin typeface="Arial Black" pitchFamily="34" charset="0"/>
              </a:rPr>
              <a:t>Islam </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11" name="Notched Right Arrow 10"/>
          <p:cNvSpPr/>
          <p:nvPr/>
        </p:nvSpPr>
        <p:spPr>
          <a:xfrm>
            <a:off x="685800" y="5334000"/>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Penyucian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Jiwa</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MY" sz="3000" dirty="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Kebebasan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Perhambaan</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Diagonal Corner Rectangle 3"/>
          <p:cNvSpPr/>
          <p:nvPr/>
        </p:nvSpPr>
        <p:spPr>
          <a:xfrm>
            <a:off x="971600" y="1448618"/>
            <a:ext cx="6572200" cy="995462"/>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fi-FI" sz="2600" dirty="0">
                <a:ln>
                  <a:solidFill>
                    <a:schemeClr val="tx1"/>
                  </a:solidFill>
                </a:ln>
                <a:solidFill>
                  <a:schemeClr val="bg1"/>
                </a:solidFill>
                <a:effectLst>
                  <a:glow rad="139700">
                    <a:schemeClr val="tx1">
                      <a:alpha val="40000"/>
                    </a:schemeClr>
                  </a:glow>
                </a:effectLst>
                <a:latin typeface="Arial Black" pitchFamily="34" charset="0"/>
              </a:rPr>
              <a:t>Membersihkan Persekitaran Daripada Kotoran Sampah</a:t>
            </a:r>
            <a:endParaRPr lang="en-MY" sz="26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5" name="Round Diagonal Corner Rectangle 4"/>
          <p:cNvSpPr/>
          <p:nvPr/>
        </p:nvSpPr>
        <p:spPr>
          <a:xfrm>
            <a:off x="1558008" y="2444080"/>
            <a:ext cx="7128792" cy="1310390"/>
          </a:xfrm>
          <a:prstGeom prst="round2DiagRect">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sv-SE" sz="2400" dirty="0" smtClean="0">
                <a:ln>
                  <a:solidFill>
                    <a:schemeClr val="tx1"/>
                  </a:solidFill>
                </a:ln>
                <a:solidFill>
                  <a:schemeClr val="bg1"/>
                </a:solidFill>
                <a:effectLst>
                  <a:glow rad="139700">
                    <a:schemeClr val="tx1">
                      <a:alpha val="40000"/>
                    </a:schemeClr>
                  </a:glow>
                </a:effectLst>
                <a:latin typeface="Arial Black" pitchFamily="34" charset="0"/>
              </a:rPr>
              <a:t>Islam juga menekankan aspek luaran dan dalaman.</a:t>
            </a:r>
            <a:endParaRPr lang="en-MY" sz="2400" dirty="0">
              <a:ln>
                <a:solidFill>
                  <a:schemeClr val="tx1"/>
                </a:solidFill>
              </a:ln>
              <a:solidFill>
                <a:schemeClr val="bg1"/>
              </a:solidFill>
              <a:effectLst>
                <a:glow rad="139700">
                  <a:schemeClr val="tx1">
                    <a:alpha val="40000"/>
                  </a:schemeClr>
                </a:glow>
              </a:effectLst>
              <a:latin typeface="Arial Black" pitchFamily="34" charset="0"/>
            </a:endParaRPr>
          </a:p>
        </p:txBody>
      </p:sp>
      <p:sp>
        <p:nvSpPr>
          <p:cNvPr id="6" name="Oval 5"/>
          <p:cNvSpPr/>
          <p:nvPr/>
        </p:nvSpPr>
        <p:spPr>
          <a:xfrm>
            <a:off x="381000" y="1529680"/>
            <a:ext cx="6858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rPr>
              <a:t>6</a:t>
            </a:r>
            <a:endParaRPr lang="en-MY" sz="2800" b="1"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304800" y="5426060"/>
            <a:ext cx="8568953" cy="523220"/>
          </a:xfrm>
          <a:prstGeom prst="rect">
            <a:avLst/>
          </a:prstGeom>
          <a:solidFill>
            <a:srgbClr val="09BFFF">
              <a:alpha val="40000"/>
            </a:srgbClr>
          </a:solidFill>
        </p:spPr>
        <p:txBody>
          <a:bodyPr wrap="square">
            <a:spAutoFit/>
          </a:bodyPr>
          <a:lstStyle/>
          <a:p>
            <a:pPr algn="ctr"/>
            <a:r>
              <a:rPr lang="ms-MY" sz="2800" b="1" dirty="0">
                <a:effectLst>
                  <a:glow rad="101600">
                    <a:schemeClr val="bg1">
                      <a:alpha val="60000"/>
                    </a:schemeClr>
                  </a:glow>
                </a:effectLst>
              </a:rPr>
              <a:t>Kebersihan sebahagian daripada keimanan</a:t>
            </a:r>
            <a:endParaRPr lang="en-US" sz="2800" b="1" dirty="0" smtClean="0">
              <a:ln>
                <a:solidFill>
                  <a:sysClr val="windowText" lastClr="000000"/>
                </a:solidFill>
              </a:ln>
              <a:solidFill>
                <a:schemeClr val="bg1"/>
              </a:solidFill>
              <a:effectLst>
                <a:glow rad="101600">
                  <a:schemeClr val="bg1">
                    <a:alpha val="60000"/>
                  </a:schemeClr>
                </a:glow>
              </a:effectLst>
              <a:latin typeface="Arial Black" pitchFamily="34" charset="0"/>
              <a:ea typeface="Times New Roman"/>
            </a:endParaRPr>
          </a:p>
        </p:txBody>
      </p:sp>
      <p:sp>
        <p:nvSpPr>
          <p:cNvPr id="8" name="Rectangle 7"/>
          <p:cNvSpPr/>
          <p:nvPr/>
        </p:nvSpPr>
        <p:spPr>
          <a:xfrm>
            <a:off x="272068" y="4494039"/>
            <a:ext cx="8719532" cy="769441"/>
          </a:xfrm>
          <a:prstGeom prst="rect">
            <a:avLst/>
          </a:prstGeom>
          <a:solidFill>
            <a:schemeClr val="accent6">
              <a:lumMod val="75000"/>
              <a:alpha val="42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الطُّهُورُ شَطْرُ الإيمانِ</a:t>
            </a:r>
            <a:r>
              <a:rPr lang="ar-SA"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a:t>
            </a:r>
            <a:endPar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9" name="Notched Right Arrow 8"/>
          <p:cNvSpPr/>
          <p:nvPr/>
        </p:nvSpPr>
        <p:spPr>
          <a:xfrm>
            <a:off x="222859" y="5144396"/>
            <a:ext cx="748741" cy="543274"/>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5536"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Rumusan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 Same Side Corner Rectangle 3"/>
          <p:cNvSpPr/>
          <p:nvPr/>
        </p:nvSpPr>
        <p:spPr>
          <a:xfrm>
            <a:off x="1240633" y="2210433"/>
            <a:ext cx="6912767" cy="989193"/>
          </a:xfrm>
          <a:prstGeom prst="round2SameRect">
            <a:avLst/>
          </a:prstGeom>
          <a:solidFill>
            <a:schemeClr val="accent4">
              <a:lumMod val="60000"/>
              <a:lumOff val="40000"/>
            </a:schemeClr>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Beriltizam</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untuk</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memartabatkan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Islam</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ound Same Side Corner Rectangle 4"/>
          <p:cNvSpPr/>
          <p:nvPr/>
        </p:nvSpPr>
        <p:spPr>
          <a:xfrm>
            <a:off x="1240633" y="3713135"/>
            <a:ext cx="6912767" cy="1697065"/>
          </a:xfrm>
          <a:prstGeom prst="round2SameRect">
            <a:avLst/>
          </a:prstGeom>
          <a:solidFill>
            <a:schemeClr val="accent6">
              <a:lumMod val="60000"/>
              <a:lumOff val="40000"/>
            </a:schemeClr>
          </a:solidFill>
          <a:effectLst>
            <a:glow rad="635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Bebaskan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umat</a:t>
            </a:r>
            <a:r>
              <a:rPr lang="en-MY" sz="2400" dirty="0">
                <a:ln>
                  <a:solidFill>
                    <a:schemeClr val="tx1"/>
                  </a:solidFill>
                </a:ln>
                <a:solidFill>
                  <a:schemeClr val="bg1"/>
                </a:solidFill>
                <a:effectLst>
                  <a:glow rad="101600">
                    <a:schemeClr val="tx1">
                      <a:alpha val="60000"/>
                    </a:schemeClr>
                  </a:glow>
                </a:effectLst>
                <a:latin typeface="Arial Black" pitchFamily="34" charset="0"/>
              </a:rPr>
              <a:t> Islam </a:t>
            </a:r>
            <a:r>
              <a:rPr lang="en-MY" sz="2400" dirty="0" err="1">
                <a:ln>
                  <a:solidFill>
                    <a:schemeClr val="tx1"/>
                  </a:solidFill>
                </a:ln>
                <a:solidFill>
                  <a:schemeClr val="bg1"/>
                </a:solidFill>
                <a:effectLst>
                  <a:glow rad="101600">
                    <a:schemeClr val="tx1">
                      <a:alpha val="60000"/>
                    </a:schemeClr>
                  </a:glow>
                </a:effectLst>
                <a:latin typeface="Arial Black" pitchFamily="34" charset="0"/>
              </a:rPr>
              <a:t>daripada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belenggu</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perhambaan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versi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moden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seperti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menghambakan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diri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kepada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harta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pangkat</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nafsu</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dan</a:t>
            </a:r>
            <a:r>
              <a:rPr lang="en-MY" sz="2400" dirty="0">
                <a:ln>
                  <a:solidFill>
                    <a:schemeClr val="tx1"/>
                  </a:solidFill>
                </a:ln>
                <a:solidFill>
                  <a:schemeClr val="bg1"/>
                </a:solidFill>
                <a:effectLst>
                  <a:glow rad="101600">
                    <a:schemeClr val="tx1">
                      <a:alpha val="60000"/>
                    </a:schemeClr>
                  </a:glow>
                </a:effectLst>
                <a:latin typeface="Arial Black" pitchFamily="34" charset="0"/>
              </a:rPr>
              <a:t> lain-lain.</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6" name="Diamond 5"/>
          <p:cNvSpPr/>
          <p:nvPr/>
        </p:nvSpPr>
        <p:spPr>
          <a:xfrm>
            <a:off x="755304" y="2209026"/>
            <a:ext cx="616296" cy="1067574"/>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MY" sz="2800" dirty="0" smtClean="0">
                <a:ln>
                  <a:solidFill>
                    <a:schemeClr val="tx1"/>
                  </a:solidFill>
                </a:ln>
                <a:solidFill>
                  <a:schemeClr val="bg1"/>
                </a:solidFill>
                <a:effectLst>
                  <a:glow rad="101600">
                    <a:schemeClr val="tx1">
                      <a:alpha val="60000"/>
                    </a:schemeClr>
                  </a:glow>
                </a:effectLst>
                <a:latin typeface="Arial Black" pitchFamily="34" charset="0"/>
              </a:rPr>
              <a:t>1</a:t>
            </a:r>
            <a:endParaRPr lang="en-MY" sz="28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Diamond 6"/>
          <p:cNvSpPr/>
          <p:nvPr/>
        </p:nvSpPr>
        <p:spPr>
          <a:xfrm>
            <a:off x="744960" y="4017934"/>
            <a:ext cx="626640" cy="1011266"/>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MY" sz="2800" dirty="0" smtClean="0">
                <a:ln>
                  <a:solidFill>
                    <a:schemeClr val="tx1"/>
                  </a:solidFill>
                </a:ln>
                <a:solidFill>
                  <a:schemeClr val="bg1"/>
                </a:solidFill>
                <a:effectLst>
                  <a:glow rad="101600">
                    <a:schemeClr val="tx1">
                      <a:alpha val="60000"/>
                    </a:schemeClr>
                  </a:glow>
                </a:effectLst>
                <a:latin typeface="Arial Black" pitchFamily="34" charset="0"/>
              </a:rPr>
              <a:t>2</a:t>
            </a:r>
            <a:endParaRPr lang="en-MY" sz="28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7620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256:</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323527" y="4114800"/>
            <a:ext cx="8568953" cy="2462213"/>
          </a:xfrm>
          <a:prstGeom prst="rect">
            <a:avLst/>
          </a:prstGeom>
          <a:solidFill>
            <a:srgbClr val="09BFFF">
              <a:alpha val="40000"/>
            </a:srgbClr>
          </a:solidFill>
        </p:spPr>
        <p:txBody>
          <a:bodyPr wrap="square">
            <a:spAutoFit/>
          </a:bodyPr>
          <a:lstStyle/>
          <a:p>
            <a:pPr algn="ct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paksaan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memasuki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(Islam);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jelas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benar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Karena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barang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siapa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ingkar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Thaghut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beriman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berpegang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buhul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tali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kuat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putus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Dan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Mendengar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Mengetahui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72068" y="1524000"/>
            <a:ext cx="8719532" cy="2308324"/>
          </a:xfrm>
          <a:prstGeom prst="rect">
            <a:avLst/>
          </a:prstGeom>
          <a:solidFill>
            <a:schemeClr val="accent6">
              <a:lumMod val="75000"/>
              <a:alpha val="4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لَا إِكْرَاهَ فِي الدِّينِ ۖ قَد تَّبَيَّنَ الرُّشْدُ مِنَ الْغَيِّ ۚ فَمَن يَكْفُرْ بِالطَّاغُوتِ وَيُؤْمِن بِاللَّهِ فَقَدِ اسْتَمْسَكَ بِالْعُرْوَةِ الْوُثْقَىٰ لَا انفِصَامَ لَهَا ۗ وَاللَّهُ سَمِيعٌ عَلِيمٌ </a:t>
            </a:r>
            <a:endPar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16585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371600"/>
            <a:ext cx="8388424" cy="4154984"/>
          </a:xfrm>
          <a:prstGeom prst="rect">
            <a:avLst/>
          </a:prstGeom>
          <a:solidFill>
            <a:schemeClr val="bg1">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6585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272"/>
            <a:ext cx="9144000" cy="2400657"/>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510899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8864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16585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0389010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380861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3048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5000"/>
            <a:ext cx="9144000" cy="2215991"/>
          </a:xfrm>
          <a:prstGeom prst="rect">
            <a:avLst/>
          </a:prstGeom>
          <a:solidFill>
            <a:schemeClr val="bg2">
              <a:lumMod val="90000"/>
              <a:alpha val="49000"/>
            </a:scheme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343400"/>
            <a:ext cx="8763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60648"/>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60610"/>
            <a:ext cx="9144000" cy="1569660"/>
          </a:xfrm>
          <a:prstGeom prst="rect">
            <a:avLst/>
          </a:prstGeom>
          <a:solidFill>
            <a:schemeClr val="bg2">
              <a:lumMod val="90000"/>
              <a:alpha val="52000"/>
            </a:schemeClr>
          </a:solidFill>
        </p:spPr>
        <p:txBody>
          <a:bodyPr wrap="square">
            <a:spAutoFit/>
          </a:bodyPr>
          <a:lstStyle/>
          <a:p>
            <a:pPr algn="ct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وَهُوَ الْقَوِي الْمَتِين،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مُحَمَّدًا عَبْدُهُ وَرَسُوْلُهُ.</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76200" y="4265255"/>
            <a:ext cx="8991600" cy="2092881"/>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52400"/>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11402"/>
            <a:ext cx="9144000" cy="1569660"/>
          </a:xfrm>
          <a:prstGeom prst="rect">
            <a:avLst/>
          </a:prstGeom>
          <a:solidFill>
            <a:schemeClr val="bg2">
              <a:lumMod val="90000"/>
              <a:alpha val="5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نَبِيِّنَا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وَصَحْبِهِ أَجْمَعِيْن..</a:t>
            </a:r>
            <a:endParaRPr lang="ms-MY" sz="48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14800"/>
            <a:ext cx="9144000" cy="1292662"/>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18864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048616"/>
            <a:ext cx="9144000" cy="892552"/>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menuju</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agama yang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endPar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69606"/>
            <a:ext cx="9144000" cy="861774"/>
          </a:xfrm>
          <a:prstGeom prst="rect">
            <a:avLst/>
          </a:prstGeom>
          <a:solidFill>
            <a:schemeClr val="bg2">
              <a:lumMod val="90000"/>
              <a:alpha val="48000"/>
            </a:schemeClr>
          </a:solidFill>
        </p:spPr>
        <p:txBody>
          <a:bodyPr wrap="square">
            <a:spAutoFit/>
          </a:bodyPr>
          <a:lstStyle/>
          <a:p>
            <a:pPr algn="ctr" rtl="1"/>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إتَّقُوا اللهَ الَّذِي هَدَاكُمْ لِهَذَا </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الدّ</a:t>
            </a:r>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ين</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يم</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6585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Bulan</a:t>
            </a:r>
            <a:r>
              <a:rPr lang="en-US" sz="3000" dirty="0" smtClean="0">
                <a:ln>
                  <a:solidFill>
                    <a:schemeClr val="tx1"/>
                  </a:solidFill>
                </a:ln>
                <a:solidFill>
                  <a:schemeClr val="bg1"/>
                </a:solidFill>
                <a:effectLst>
                  <a:glow rad="101600">
                    <a:schemeClr val="tx1">
                      <a:alpha val="60000"/>
                    </a:schemeClr>
                  </a:glow>
                </a:effectLst>
                <a:latin typeface="Arial Black" pitchFamily="34" charset="0"/>
              </a:rPr>
              <a:t> Muharram, </a:t>
            </a:r>
          </a:p>
          <a:p>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permulaan</a:t>
            </a:r>
            <a:r>
              <a:rPr lang="en-US"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Kalendar</a:t>
            </a:r>
            <a:r>
              <a:rPr lang="en-US"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effectLst>
                <a:latin typeface="Arial Black" pitchFamily="34" charset="0"/>
              </a:rPr>
              <a:t>Hijrah</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ounded Rectangle 3"/>
          <p:cNvSpPr/>
          <p:nvPr/>
        </p:nvSpPr>
        <p:spPr>
          <a:xfrm>
            <a:off x="899175" y="1774032"/>
            <a:ext cx="6829060" cy="1017984"/>
          </a:xfrm>
          <a:prstGeom prst="roundRect">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lin ang="5400000" scaled="1"/>
            <a:tileRect/>
          </a:gradFill>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Dipilih</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oleh</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Saiyidina</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Umar Al-</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Khattab</a:t>
            </a:r>
            <a:endParaRPr lang="en-MY" dirty="0">
              <a:latin typeface="Arial Black" pitchFamily="34" charset="0"/>
            </a:endParaRPr>
          </a:p>
        </p:txBody>
      </p:sp>
      <p:sp>
        <p:nvSpPr>
          <p:cNvPr id="5" name="Rounded Rectangle 4"/>
          <p:cNvSpPr/>
          <p:nvPr/>
        </p:nvSpPr>
        <p:spPr>
          <a:xfrm>
            <a:off x="899175" y="3249216"/>
            <a:ext cx="6829059" cy="105496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glow rad="101600">
              <a:schemeClr val="tx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Permulaan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tahun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baru</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setelah</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selesai</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Ibadah</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Haji </a:t>
            </a:r>
            <a:endParaRPr lang="en-MY" sz="2400" dirty="0">
              <a:latin typeface="Arial Black" pitchFamily="34" charset="0"/>
            </a:endParaRPr>
          </a:p>
        </p:txBody>
      </p:sp>
      <p:sp>
        <p:nvSpPr>
          <p:cNvPr id="6" name="Curved Left Arrow 5"/>
          <p:cNvSpPr/>
          <p:nvPr/>
        </p:nvSpPr>
        <p:spPr>
          <a:xfrm>
            <a:off x="7696200" y="2334816"/>
            <a:ext cx="653765" cy="1557536"/>
          </a:xfrm>
          <a:prstGeom prst="curvedLef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solidFill>
                <a:schemeClr val="tx1"/>
              </a:solidFill>
            </a:endParaRPr>
          </a:p>
        </p:txBody>
      </p:sp>
      <p:sp>
        <p:nvSpPr>
          <p:cNvPr id="7" name="Folded Corner 6"/>
          <p:cNvSpPr/>
          <p:nvPr/>
        </p:nvSpPr>
        <p:spPr>
          <a:xfrm>
            <a:off x="914128" y="5077272"/>
            <a:ext cx="7848872" cy="1296144"/>
          </a:xfrm>
          <a:prstGeom prst="foldedCorner">
            <a:avLst/>
          </a:prstGeom>
          <a:solidFill>
            <a:srgbClr val="FFD757"/>
          </a:solidFill>
          <a:ln>
            <a:solidFill>
              <a:schemeClr val="tx1"/>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Dua</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Hari</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sunatkan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berpuasa</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iaitu</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a:p>
            <a:pPr algn="ct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pada</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hari</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ke</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-9 </a:t>
            </a:r>
            <a:r>
              <a:rPr lang="en-MY"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ke-10 Muharram</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endParaRPr lang="en-MY" sz="2400" dirty="0"/>
          </a:p>
        </p:txBody>
      </p:sp>
    </p:spTree>
    <p:extLst>
      <p:ext uri="{BB962C8B-B14F-4D97-AF65-F5344CB8AC3E}">
        <p14:creationId xmlns:p14="http://schemas.microsoft.com/office/powerpoint/2010/main" val="216585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230832"/>
            <a:ext cx="8229600" cy="55399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Diriwayatkan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Abdullah bin Abbas</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72948" y="1782901"/>
            <a:ext cx="8719532" cy="3170099"/>
          </a:xfrm>
          <a:prstGeom prst="rect">
            <a:avLst/>
          </a:prstGeom>
          <a:solidFill>
            <a:schemeClr val="accent6">
              <a:lumMod val="75000"/>
              <a:alpha val="42000"/>
            </a:schemeClr>
          </a:solidFill>
        </p:spPr>
        <p:txBody>
          <a:bodyPr wrap="square">
            <a:spAutoFit/>
          </a:bodyPr>
          <a:lstStyle/>
          <a:p>
            <a:pPr algn="ctr" rtl="1"/>
            <a:r>
              <a:rPr lang="ar-EG" sz="40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حِينَ صَامَ رَسولُ اللهِ صَلَّى اللَّهُ عَلَيْهِ وَسَلَّمَ يَومَ عَاشُورَاءَ وَأَمَرَ بصِيَامِهِ قالوا: يا رَسولَ اللهِ، إنَّه يَوْمٌ تُعَظِّمُهُ اليَهُودُ وَالنَّصَارَى فَقالَ رَسولُ اللهِ صَلَّى اللَّهُ عَلَيْه وَسَلَّمَ: فَإِذَا كَانَ العَامُ المُقْبِلُ إنْ شَاءَ اللَّهُ صُمْنَا اليومَ التَّاسِعَ قالَ: فَلَمْ يَأْتِ العَامُ المُقْبِلُ، </a:t>
            </a:r>
            <a:endParaRPr lang="en-US" sz="40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a:p>
            <a:pPr algn="ctr" rtl="1"/>
            <a:r>
              <a:rPr lang="ar-EG" sz="40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حتَّى </a:t>
            </a:r>
            <a:r>
              <a:rPr lang="ar-EG" sz="40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تُوُفِّيَ رَسولُ اللهِ صَلَّى اللَّهُ عليه وسلَّمَ.</a:t>
            </a:r>
            <a:endParaRPr lang="ar-EG" sz="40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16585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230832"/>
            <a:ext cx="8229600" cy="55399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Maksudnya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246337" y="1571685"/>
            <a:ext cx="8568953" cy="4524315"/>
          </a:xfrm>
          <a:prstGeom prst="rect">
            <a:avLst/>
          </a:prstGeom>
          <a:solidFill>
            <a:srgbClr val="09BFFF">
              <a:alpha val="40000"/>
            </a:srgbClr>
          </a:solidFill>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Apabila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Asyura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(10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Muharam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mengarahkan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turut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Lantas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berkata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merupakan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dimuliakan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golongan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Yahudi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Nasrani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turut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SAW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Sekiranya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bertemu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hadapan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InsyaAllah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9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juga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Namun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berikutnya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bertemu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pun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wafat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16585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0"/>
            <a:ext cx="8229600" cy="101566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Diriwayatkan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Abu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Qatadah</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al-Ansari</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72948" y="1877972"/>
            <a:ext cx="8719532" cy="1446550"/>
          </a:xfrm>
          <a:prstGeom prst="rect">
            <a:avLst/>
          </a:prstGeom>
          <a:solidFill>
            <a:schemeClr val="accent6">
              <a:lumMod val="75000"/>
              <a:alpha val="42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وَصِيَامُ يَومِ عَاشُورَاءَ، أَحْتَسِبُ علَى اللهِ أَنْ يُكَفِّرَ السَّنَةَ الَّتي </a:t>
            </a:r>
            <a:r>
              <a:rPr lang="ar-EG"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قَبْلَهُ</a:t>
            </a:r>
            <a:r>
              <a:rPr lang="ar-SA" sz="4400" b="1" dirty="0" smtClean="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a:t>
            </a:r>
            <a:endParaRPr lang="ar-EG" sz="44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5" name="Rectangle 4"/>
          <p:cNvSpPr/>
          <p:nvPr/>
        </p:nvSpPr>
        <p:spPr>
          <a:xfrm>
            <a:off x="287523" y="3981271"/>
            <a:ext cx="8568953" cy="1200329"/>
          </a:xfrm>
          <a:prstGeom prst="rect">
            <a:avLst/>
          </a:prstGeom>
          <a:solidFill>
            <a:srgbClr val="09BFFF">
              <a:alpha val="40000"/>
            </a:srgbClr>
          </a:solidFill>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berpuasa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Asyura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mengharapkan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agar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menghapuskan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setahun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216585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1075"/>
            <a:ext cx="9144000" cy="1754326"/>
          </a:xfrm>
          <a:prstGeom prst="rect">
            <a:avLst/>
          </a:prstGeom>
          <a:solidFill>
            <a:schemeClr val="accent6">
              <a:lumMod val="50000"/>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وَأَشْــهَـدُ أَنْ لآ إِلَــهَ إِلَّا الله، وَحْدَهُ لاَ شَرِيْكَ لَه، وَأَشْــهَــدُ أَنَّ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مُحَــمَّدًا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2259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89911915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97190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03409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54616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Senantiasa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Mendapat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Pertolongan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Hidayah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Taufiq</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Kesihatan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Keselamatan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DariMu</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Pemurah</a:t>
            </a:r>
            <a:endParaRPr lang="en-US" sz="2800" b="1" dirty="0" smtClean="0">
              <a:solidFill>
                <a:prstClr val="black"/>
              </a:solidFill>
              <a:effectLst>
                <a:glow rad="101600">
                  <a:prstClr val="white">
                    <a:alpha val="60000"/>
                  </a:prstClr>
                </a:glow>
              </a:effectLst>
              <a:latin typeface="Adobe Garamond Pro Bold" pitchFamily="18" charset="0"/>
            </a:endParaRPr>
          </a:p>
          <a:p>
            <a:r>
              <a:rPr lang="en-US" sz="2800" b="1" dirty="0" err="1" smtClean="0">
                <a:solidFill>
                  <a:prstClr val="black"/>
                </a:solidFill>
                <a:effectLst>
                  <a:glow rad="101600">
                    <a:prstClr val="white">
                      <a:alpha val="60000"/>
                    </a:prstClr>
                  </a:glow>
                </a:effectLst>
                <a:latin typeface="Adobe Garamond Pro Bold" pitchFamily="18" charset="0"/>
              </a:rPr>
              <a:t>Kebawah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Duli</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Mulia</a:t>
            </a:r>
            <a:r>
              <a:rPr lang="en-US" sz="2800" b="1" dirty="0" smtClean="0">
                <a:solidFill>
                  <a:prstClr val="black"/>
                </a:solidFill>
                <a:effectLst>
                  <a:glow rad="101600">
                    <a:prstClr val="white">
                      <a:alpha val="60000"/>
                    </a:prstClr>
                  </a:glow>
                </a:effectLst>
                <a:latin typeface="Adobe Garamond Pro Bold" pitchFamily="18" charset="0"/>
              </a:rPr>
              <a:t> Raja Kami,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Ibni</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Marhum</a:t>
            </a:r>
            <a:r>
              <a:rPr lang="en-US" sz="2800" b="1" dirty="0" smtClean="0">
                <a:solidFill>
                  <a:prstClr val="black"/>
                </a:solidFill>
                <a:effectLst>
                  <a:glow rad="101600">
                    <a:prstClr val="white">
                      <a:alpha val="60000"/>
                    </a:prstClr>
                  </a:glow>
                </a:effectLst>
                <a:latin typeface="Adobe Garamond Pro Bold" pitchFamily="18"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rPr>
              <a:t>Muktafi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Shah, </a:t>
            </a:r>
            <a:r>
              <a:rPr lang="en-US" sz="2800" b="1" dirty="0" err="1" smtClean="0">
                <a:solidFill>
                  <a:prstClr val="black"/>
                </a:solidFill>
                <a:effectLst>
                  <a:glow rad="101600">
                    <a:prstClr val="white">
                      <a:alpha val="60000"/>
                    </a:prstClr>
                  </a:glow>
                </a:effectLst>
                <a:latin typeface="Adobe Garamond Pro Bold" pitchFamily="18" charset="0"/>
              </a:rPr>
              <a:t>Limpahilah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a:solidFill>
                  <a:prstClr val="black"/>
                </a:solidFill>
                <a:effectLst>
                  <a:glow rad="101600">
                    <a:prstClr val="white">
                      <a:alpha val="60000"/>
                    </a:prstClr>
                  </a:glow>
                </a:effectLst>
                <a:latin typeface="Adobe Garamond Pro Bold" pitchFamily="18" charset="0"/>
              </a:rPr>
              <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Sultanah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Nur</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Zahirah</a:t>
            </a:r>
            <a:r>
              <a:rPr lang="en-US" sz="2800" b="1" dirty="0" smtClean="0">
                <a:solidFill>
                  <a:prstClr val="black"/>
                </a:solidFill>
                <a:effectLst>
                  <a:glow rad="101600">
                    <a:prstClr val="white">
                      <a:alpha val="60000"/>
                    </a:prstClr>
                  </a:glow>
                </a:effectLst>
                <a:latin typeface="Adobe Garamond Pro Bold" pitchFamily="18" charset="0"/>
              </a:rPr>
              <a:t> Terengganu</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Ya</a:t>
            </a:r>
            <a:r>
              <a:rPr lang="en-US" sz="2800" b="1" dirty="0" smtClean="0">
                <a:solidFill>
                  <a:prstClr val="black"/>
                </a:solidFill>
                <a:effectLst>
                  <a:glow rad="101600">
                    <a:prstClr val="white">
                      <a:alpha val="60000"/>
                    </a:prstClr>
                  </a:glow>
                </a:effectLst>
                <a:latin typeface="Adobe Garamond Pro Bold" pitchFamily="18" charset="0"/>
              </a:rPr>
              <a:t> Allah… </a:t>
            </a:r>
            <a:r>
              <a:rPr lang="en-US" sz="2800" b="1" dirty="0" err="1" smtClean="0">
                <a:solidFill>
                  <a:prstClr val="black"/>
                </a:solidFill>
                <a:effectLst>
                  <a:glow rad="101600">
                    <a:prstClr val="white">
                      <a:alpha val="60000"/>
                    </a:prstClr>
                  </a:glow>
                </a:effectLst>
                <a:latin typeface="Adobe Garamond Pro Bold" pitchFamily="18" charset="0"/>
              </a:rPr>
              <a:t>Putera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Puteri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Ahli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Keluarga</a:t>
            </a:r>
            <a:r>
              <a:rPr lang="en-US" sz="2800" b="1" dirty="0" smtClean="0">
                <a:solidFill>
                  <a:prstClr val="black"/>
                </a:solidFill>
                <a:effectLst>
                  <a:glow rad="101600">
                    <a:prstClr val="white">
                      <a:alpha val="60000"/>
                    </a:prstClr>
                  </a:glow>
                </a:effectLst>
                <a:latin typeface="Adobe Garamond Pro Bold" pitchFamily="18" charset="0"/>
              </a:rPr>
              <a:t> , </a:t>
            </a:r>
            <a:r>
              <a:rPr lang="en-US" sz="2800" b="1" dirty="0" err="1" smtClean="0">
                <a:solidFill>
                  <a:prstClr val="black"/>
                </a:solidFill>
                <a:effectLst>
                  <a:glow rad="101600">
                    <a:prstClr val="white">
                      <a:alpha val="60000"/>
                    </a:prstClr>
                  </a:glow>
                </a:effectLst>
                <a:latin typeface="Adobe Garamond Pro Bold" pitchFamily="18" charset="0"/>
              </a:rPr>
              <a:t>Keturunan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Kerabat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4034942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Para </a:t>
            </a:r>
            <a:r>
              <a:rPr lang="en-US" sz="2800" b="1" dirty="0" err="1" smtClean="0">
                <a:solidFill>
                  <a:prstClr val="black"/>
                </a:solidFill>
                <a:effectLst>
                  <a:glow rad="101600">
                    <a:prstClr val="white">
                      <a:alpha val="60000"/>
                    </a:prstClr>
                  </a:glow>
                </a:effectLst>
                <a:latin typeface="Adobe Garamond Pro Bold" pitchFamily="18" charset="0"/>
              </a:rPr>
              <a:t>Ulama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err="1" smtClean="0">
                <a:solidFill>
                  <a:prstClr val="black"/>
                </a:solidFill>
                <a:effectLst>
                  <a:glow rad="101600">
                    <a:prstClr val="white">
                      <a:alpha val="60000"/>
                    </a:prstClr>
                  </a:glow>
                </a:effectLst>
                <a:latin typeface="Adobe Garamond Pro Bold" pitchFamily="18" charset="0"/>
              </a:rPr>
              <a:t>Semua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Pembesar</a:t>
            </a:r>
            <a:r>
              <a:rPr lang="en-US" sz="2800" b="1" dirty="0" smtClean="0">
                <a:solidFill>
                  <a:prstClr val="black"/>
                </a:solidFill>
                <a:effectLst>
                  <a:glow rad="101600">
                    <a:prstClr val="white">
                      <a:alpha val="60000"/>
                    </a:prstClr>
                  </a:glow>
                </a:effectLst>
                <a:latin typeface="Adobe Garamond Pro Bold" pitchFamily="18"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rPr>
              <a:t>Pegawai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Kerajaan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Rakyat </a:t>
            </a:r>
            <a:r>
              <a:rPr lang="en-US" sz="2800" b="1" dirty="0" err="1" smtClean="0">
                <a:solidFill>
                  <a:prstClr val="black"/>
                </a:solidFill>
                <a:effectLst>
                  <a:glow rad="101600">
                    <a:prstClr val="white">
                      <a:alpha val="60000"/>
                    </a:prstClr>
                  </a:glow>
                </a:effectLst>
                <a:latin typeface="Adobe Garamond Pro Bold" pitchFamily="18" charset="0"/>
              </a:rPr>
              <a:t>Jelata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Dari </a:t>
            </a:r>
            <a:r>
              <a:rPr lang="en-US" sz="2800" b="1" dirty="0" err="1" smtClean="0">
                <a:solidFill>
                  <a:prstClr val="black"/>
                </a:solidFill>
                <a:effectLst>
                  <a:glow rad="101600">
                    <a:prstClr val="white">
                      <a:alpha val="60000"/>
                    </a:prstClr>
                  </a:glow>
                </a:effectLst>
                <a:latin typeface="Adobe Garamond Pro Bold" pitchFamily="18" charset="0"/>
              </a:rPr>
              <a:t>Kalangan</a:t>
            </a:r>
            <a:r>
              <a:rPr lang="en-US" sz="2800" b="1" dirty="0" smtClean="0">
                <a:solidFill>
                  <a:prstClr val="black"/>
                </a:solidFill>
                <a:effectLst>
                  <a:glow rad="101600">
                    <a:prstClr val="white">
                      <a:alpha val="60000"/>
                    </a:prstClr>
                  </a:glow>
                </a:effectLst>
                <a:latin typeface="Adobe Garamond Pro Bold" pitchFamily="18" charset="0"/>
              </a:rPr>
              <a:t> Orang Islam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Mereka</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Beriman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Lelaki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Perempuan</a:t>
            </a:r>
            <a:r>
              <a:rPr lang="en-US" sz="2800" b="1" dirty="0" smtClean="0">
                <a:solidFill>
                  <a:prstClr val="black"/>
                </a:solidFill>
                <a:effectLst>
                  <a:glow rad="101600">
                    <a:prstClr val="white">
                      <a:alpha val="60000"/>
                    </a:prstClr>
                  </a:glow>
                </a:effectLst>
                <a:latin typeface="Adobe Garamond Pro Bold" pitchFamily="18" charset="0"/>
              </a:rPr>
              <a:t> Di </a:t>
            </a:r>
            <a:r>
              <a:rPr lang="en-US" sz="2800" b="1" dirty="0" err="1" smtClean="0">
                <a:solidFill>
                  <a:prstClr val="black"/>
                </a:solidFill>
                <a:effectLst>
                  <a:glow rad="101600">
                    <a:prstClr val="white">
                      <a:alpha val="60000"/>
                    </a:prstClr>
                  </a:glow>
                </a:effectLst>
                <a:latin typeface="Adobe Garamond Pro Bold" pitchFamily="18" charset="0"/>
              </a:rPr>
              <a:t>Dunia</a:t>
            </a:r>
            <a:r>
              <a:rPr lang="en-US" sz="2800" b="1" dirty="0" smtClean="0">
                <a:solidFill>
                  <a:prstClr val="black"/>
                </a:solidFill>
                <a:effectLst>
                  <a:glow rad="101600">
                    <a:prstClr val="white">
                      <a:alpha val="60000"/>
                    </a:prstClr>
                  </a:glow>
                </a:effectLst>
                <a:latin typeface="Adobe Garamond Pro Bold" pitchFamily="18" charset="0"/>
              </a:rPr>
              <a:t> Dan </a:t>
            </a:r>
            <a:r>
              <a:rPr lang="en-US" sz="2800" b="1" dirty="0" err="1" smtClean="0">
                <a:solidFill>
                  <a:prstClr val="black"/>
                </a:solidFill>
                <a:effectLst>
                  <a:glow rad="101600">
                    <a:prstClr val="white">
                      <a:alpha val="60000"/>
                    </a:prstClr>
                  </a:glow>
                </a:effectLst>
                <a:latin typeface="Adobe Garamond Pro Bold" pitchFamily="18" charset="0"/>
              </a:rPr>
              <a:t>Akhirat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Segala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Wahai</a:t>
            </a:r>
            <a:r>
              <a:rPr lang="en-US" sz="2800" b="1" dirty="0" smtClean="0">
                <a:solidFill>
                  <a:prstClr val="black"/>
                </a:solidFill>
                <a:effectLst>
                  <a:glow rad="101600">
                    <a:prstClr val="white">
                      <a:alpha val="60000"/>
                    </a:prstClr>
                  </a:glow>
                </a:effectLst>
                <a:latin typeface="Adobe Garamond Pro Bold" pitchFamily="18" charset="0"/>
              </a:rPr>
              <a:t> Allah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Penyayang</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Raja </a:t>
            </a:r>
            <a:r>
              <a:rPr lang="en-US" sz="2800" b="1" dirty="0" err="1" smtClean="0">
                <a:solidFill>
                  <a:prstClr val="black"/>
                </a:solidFill>
                <a:effectLst>
                  <a:glow rad="101600">
                    <a:prstClr val="white">
                      <a:alpha val="60000"/>
                    </a:prstClr>
                  </a:glow>
                </a:effectLst>
                <a:latin typeface="Adobe Garamond Pro Bold" pitchFamily="18" charset="0"/>
              </a:rPr>
              <a:t>Muda</a:t>
            </a:r>
            <a:r>
              <a:rPr lang="en-US" sz="2800" b="1" dirty="0" smtClean="0">
                <a:solidFill>
                  <a:prstClr val="black"/>
                </a:solidFill>
                <a:effectLst>
                  <a:glow rad="101600">
                    <a:prstClr val="white">
                      <a:alpha val="60000"/>
                    </a:prstClr>
                  </a:glow>
                </a:effectLst>
                <a:latin typeface="Adobe Garamond Pro Bold" pitchFamily="18" charset="0"/>
              </a:rPr>
              <a:t> Kami</a:t>
            </a:r>
          </a:p>
          <a:p>
            <a:r>
              <a:rPr lang="en-US" sz="2800" b="1" dirty="0" err="1" smtClean="0">
                <a:solidFill>
                  <a:prstClr val="black"/>
                </a:solidFill>
                <a:effectLst>
                  <a:glow rad="101600">
                    <a:prstClr val="white">
                      <a:alpha val="60000"/>
                    </a:prstClr>
                  </a:glow>
                </a:effectLst>
                <a:latin typeface="Adobe Garamond Pro Bold" pitchFamily="18" charset="0"/>
              </a:rPr>
              <a:t>Tengku</a:t>
            </a:r>
            <a:r>
              <a:rPr lang="en-US" sz="2800" b="1" dirty="0" smtClean="0">
                <a:solidFill>
                  <a:prstClr val="black"/>
                </a:solidFill>
                <a:effectLst>
                  <a:glow rad="101600">
                    <a:prstClr val="white">
                      <a:alpha val="60000"/>
                    </a:prstClr>
                  </a:glow>
                </a:effectLst>
                <a:latin typeface="Adobe Garamond Pro Bold" pitchFamily="18" charset="0"/>
              </a:rPr>
              <a:t> Muhammad Ismail </a:t>
            </a:r>
            <a:r>
              <a:rPr lang="en-US" sz="2800" b="1" dirty="0" err="1" smtClean="0">
                <a:solidFill>
                  <a:prstClr val="black"/>
                </a:solidFill>
                <a:effectLst>
                  <a:glow rad="101600">
                    <a:prstClr val="white">
                      <a:alpha val="60000"/>
                    </a:prstClr>
                  </a:glow>
                </a:effectLst>
                <a:latin typeface="Adobe Garamond Pro Bold" pitchFamily="18" charset="0"/>
              </a:rPr>
              <a:t>Ibn</a:t>
            </a:r>
            <a:r>
              <a:rPr lang="en-US" sz="2800" b="1" dirty="0" smtClean="0">
                <a:solidFill>
                  <a:prstClr val="black"/>
                </a:solidFill>
                <a:effectLst>
                  <a:glow rad="101600">
                    <a:prstClr val="white">
                      <a:alpha val="60000"/>
                    </a:prstClr>
                  </a:glow>
                </a:effectLst>
                <a:latin typeface="Adobe Garamond Pro Bold" pitchFamily="18" charset="0"/>
              </a:rPr>
              <a:t> 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2615662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27489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36675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25964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409038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3775"/>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91396"/>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7414"/>
            <a:ext cx="9144000" cy="1815882"/>
          </a:xfrm>
          <a:prstGeom prst="rect">
            <a:avLst/>
          </a:prstGeom>
          <a:solidFill>
            <a:srgbClr val="00B0F0">
              <a:alpha val="35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pengikut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baik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sehingga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pembalasan</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795546"/>
            <a:ext cx="8856984" cy="5693866"/>
          </a:xfrm>
          <a:prstGeom prst="rect">
            <a:avLst/>
          </a:prstGeom>
          <a:solidFill>
            <a:schemeClr val="bg1">
              <a:alpha val="56000"/>
            </a:schemeClr>
          </a:solidFill>
        </p:spPr>
        <p:txBody>
          <a:bodyPr>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rPr>
              <a:t>30</a:t>
            </a:r>
            <a:r>
              <a:rPr lang="en-MY" sz="1400" b="1" dirty="0" smtClean="0">
                <a:solidFill>
                  <a:prstClr val="black"/>
                </a:solidFill>
                <a:effectLst>
                  <a:outerShdw blurRad="38100" dist="38100" dir="2700000" algn="tl">
                    <a:srgbClr val="000000">
                      <a:alpha val="43137"/>
                    </a:srgbClr>
                  </a:outerShdw>
                </a:effectLst>
                <a:cs typeface="Arial" charset="0"/>
              </a:rPr>
              <a:t>/08/2019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US"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SAYANGI MALAYSIAKU: MALAYSIA BERSIH</a:t>
            </a:r>
          </a:p>
          <a:p>
            <a:pPr algn="ctr">
              <a:defRPr/>
            </a:pP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31 OGOS IALAH HARI PEMBEBASAN MALAYSIA DARIPADA PENJAJAH YANG MENCENGKAM NEGARA 5 ABAD, BERMULA DENGAN BANGSA PORTUGIS BERAKHIR DENGAN BRITISH.</a:t>
            </a:r>
          </a:p>
          <a:p>
            <a:pPr marL="342900" indent="-342900">
              <a:buFontTx/>
              <a:buAutoNum type="arabicPeriod"/>
              <a:defRPr/>
            </a:pPr>
            <a:endParaRPr lang="en-US" sz="900"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ISLAM SEJAK AWAL LAGI MEMPERJUANGKAN KEMERDEKAAN PERHAMBAAN DENGAN ADANYA GALAKAN DAN HUKUMAN YANG MELIBATKAN PEMBEBASAN PERHAMBAAN SESAMA MANUSIA.  SELAIN ITU ISLAM JUGAK MEMPERJUANGKAN PEMBEBASAN DARIPADA PERHAMBAAN KEMISKINAN, KEZALIMAN DAN KEPERCAYAAN SESAT.</a:t>
            </a:r>
          </a:p>
          <a:p>
            <a:pPr marL="342900" indent="-342900">
              <a:buFontTx/>
              <a:buAutoNum type="arabicPeriod"/>
              <a:defRPr/>
            </a:pPr>
            <a:endParaRPr lang="en-US" sz="900"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MALAYSIA BERSIH IALAH TEMA YANG SYARIE KERANA ISLAM MEMPERJUANGKAN KESUCIAN JIWA DAN PEMBEBASAN DARIPADA PERHAMBAAN.</a:t>
            </a:r>
          </a:p>
          <a:p>
            <a:pPr marL="342900" indent="-342900">
              <a:buFontTx/>
              <a:buAutoNum type="arabicPeriod"/>
              <a:defRPr/>
            </a:pPr>
            <a:endParaRPr lang="en-US" sz="900" b="1" dirty="0">
              <a:solidFill>
                <a:prstClr val="black"/>
              </a:solidFill>
              <a:effectLst>
                <a:glow rad="101600">
                  <a:prstClr val="white">
                    <a:alpha val="60000"/>
                  </a:prstClr>
                </a:glow>
              </a:effectLst>
              <a:cs typeface="Arial" charset="0"/>
            </a:endParaRPr>
          </a:p>
          <a:p>
            <a:pPr marL="342900" indent="-342900">
              <a:buFontTx/>
              <a:buAutoNum type="arabicPeriod"/>
              <a:defRPr/>
            </a:pPr>
            <a:r>
              <a:rPr lang="en-US" b="1" dirty="0" smtClean="0">
                <a:solidFill>
                  <a:prstClr val="black"/>
                </a:solidFill>
                <a:effectLst>
                  <a:glow rad="101600">
                    <a:prstClr val="white">
                      <a:alpha val="60000"/>
                    </a:prstClr>
                  </a:glow>
                </a:effectLst>
                <a:cs typeface="Arial" charset="0"/>
              </a:rPr>
              <a:t>MARILAH KITA MENJADI BERSIH DAN BEBAS DARIPADA ANGKARA:  </a:t>
            </a:r>
          </a:p>
          <a:p>
            <a:pPr>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 SYIRIK      II- MAKSIAT     III- MUAMALAH JAHILIAH   </a:t>
            </a:r>
          </a:p>
          <a:p>
            <a:pPr>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IV- IDEOLOGI SESAT     V- SIFAT </a:t>
            </a:r>
            <a:r>
              <a:rPr lang="en-US" b="1" dirty="0" err="1" smtClean="0">
                <a:solidFill>
                  <a:prstClr val="black"/>
                </a:solidFill>
                <a:effectLst>
                  <a:glow rad="101600">
                    <a:prstClr val="white">
                      <a:alpha val="60000"/>
                    </a:prstClr>
                  </a:glow>
                </a:effectLst>
                <a:cs typeface="Arial" charset="0"/>
              </a:rPr>
              <a:t>SIFAT</a:t>
            </a:r>
            <a:r>
              <a:rPr lang="en-US" b="1" dirty="0" smtClean="0">
                <a:solidFill>
                  <a:prstClr val="black"/>
                </a:solidFill>
                <a:effectLst>
                  <a:glow rad="101600">
                    <a:prstClr val="white">
                      <a:alpha val="60000"/>
                    </a:prstClr>
                  </a:glow>
                </a:effectLst>
                <a:cs typeface="Arial" charset="0"/>
              </a:rPr>
              <a:t> MAZMUMAH (KEJI)</a:t>
            </a:r>
          </a:p>
          <a:p>
            <a:pPr>
              <a:defRPr/>
            </a:pPr>
            <a:endParaRPr lang="en-US" sz="900"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5.   MENGHAYATI TEMA MALAYSIA BERSIH BERERTI BERILTIZAM MEMARTABATKAN ISLAM DENGAN MEMBERSIHKAN DIRI DAN MASYARAKAT DARIPADA SEMUA ASPEK YANG MEMUNDURKAN UMMAH.</a:t>
            </a:r>
            <a:endParaRPr lang="en-MY" sz="17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5119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6268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182179"/>
            <a:ext cx="8763000" cy="830997"/>
          </a:xfrm>
          <a:prstGeom prst="rect">
            <a:avLst/>
          </a:prstGeom>
          <a:solidFill>
            <a:srgbClr val="00B0F0">
              <a:alpha val="39000"/>
            </a:srgbClr>
          </a:solidFill>
          <a:ln w="57150">
            <a:noFill/>
          </a:ln>
        </p:spPr>
        <p:txBody>
          <a:bodyPr wrap="square">
            <a:spAutoFit/>
          </a:bodyP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06358"/>
            <a:ext cx="9144000" cy="830997"/>
          </a:xfrm>
          <a:prstGeom prst="rect">
            <a:avLst/>
          </a:prstGeom>
          <a:solidFill>
            <a:schemeClr val="accent6">
              <a:lumMod val="75000"/>
              <a:alpha val="24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فَقَدْ فَازَ الْمُتَّقُوْنَ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6585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0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50395"/>
            <a:ext cx="8229600" cy="1016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Meraikan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Hari</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Bersejarah</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Negara</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Snip Diagonal Corner Rectangle 3"/>
          <p:cNvSpPr/>
          <p:nvPr/>
        </p:nvSpPr>
        <p:spPr>
          <a:xfrm>
            <a:off x="5956666" y="1428674"/>
            <a:ext cx="3031528" cy="1435008"/>
          </a:xfrm>
          <a:prstGeom prst="snip2DiagRect">
            <a:avLst/>
          </a:prstGeom>
          <a:gradFill flip="none" rotWithShape="1">
            <a:gsLst>
              <a:gs pos="0">
                <a:srgbClr val="F4740A">
                  <a:tint val="66000"/>
                  <a:satMod val="160000"/>
                </a:srgbClr>
              </a:gs>
              <a:gs pos="50000">
                <a:srgbClr val="F4740A">
                  <a:tint val="44500"/>
                  <a:satMod val="160000"/>
                </a:srgbClr>
              </a:gs>
              <a:gs pos="100000">
                <a:srgbClr val="F4740A">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Penjajah</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381000" y="2980448"/>
            <a:ext cx="1830434" cy="721072"/>
          </a:xfrm>
          <a:prstGeom prst="snip2Diag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Portugis</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1939295" y="3547642"/>
            <a:ext cx="1830434" cy="763478"/>
          </a:xfrm>
          <a:prstGeom prst="snip2DiagRect">
            <a:avLst/>
          </a:prstGeom>
          <a:gradFill flip="none" rotWithShape="1">
            <a:gsLst>
              <a:gs pos="0">
                <a:srgbClr val="54E670">
                  <a:tint val="66000"/>
                  <a:satMod val="160000"/>
                </a:srgbClr>
              </a:gs>
              <a:gs pos="50000">
                <a:srgbClr val="54E670">
                  <a:tint val="44500"/>
                  <a:satMod val="160000"/>
                </a:srgbClr>
              </a:gs>
              <a:gs pos="100000">
                <a:srgbClr val="54E670">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Belanda</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3387095" y="4234920"/>
            <a:ext cx="1830434" cy="596711"/>
          </a:xfrm>
          <a:prstGeom prst="snip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British</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Right Arrow 7"/>
          <p:cNvSpPr/>
          <p:nvPr/>
        </p:nvSpPr>
        <p:spPr>
          <a:xfrm rot="19284640">
            <a:off x="1469564" y="3630438"/>
            <a:ext cx="489046" cy="842280"/>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Curved Right Arrow 8"/>
          <p:cNvSpPr/>
          <p:nvPr/>
        </p:nvSpPr>
        <p:spPr>
          <a:xfrm rot="19244516">
            <a:off x="2823351" y="4245972"/>
            <a:ext cx="571990" cy="830587"/>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 name="Oval 9"/>
          <p:cNvSpPr/>
          <p:nvPr/>
        </p:nvSpPr>
        <p:spPr>
          <a:xfrm>
            <a:off x="304800" y="1676400"/>
            <a:ext cx="1904999" cy="1026234"/>
          </a:xfrm>
          <a:prstGeom prst="ellipse">
            <a:avLst/>
          </a:prstGeom>
          <a:ln>
            <a:solidFill>
              <a:schemeClr val="tx1"/>
            </a:solidFill>
          </a:ln>
          <a:effectLst>
            <a:glow rad="101600">
              <a:srgbClr val="00B050">
                <a:alpha val="60000"/>
              </a:srgb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err="1" smtClean="0">
                <a:solidFill>
                  <a:schemeClr val="tx1"/>
                </a:solidFill>
                <a:effectLst>
                  <a:outerShdw blurRad="38100" dist="38100" dir="2700000" algn="tl">
                    <a:srgbClr val="000000">
                      <a:alpha val="43137"/>
                    </a:srgbClr>
                  </a:outerShdw>
                </a:effectLst>
              </a:rPr>
              <a:t>Tahun</a:t>
            </a:r>
            <a:r>
              <a:rPr lang="en-US" sz="3200" b="1" dirty="0" smtClean="0">
                <a:solidFill>
                  <a:schemeClr val="tx1"/>
                </a:solidFill>
                <a:effectLst>
                  <a:outerShdw blurRad="38100" dist="38100" dir="2700000" algn="tl">
                    <a:srgbClr val="000000">
                      <a:alpha val="43137"/>
                    </a:srgbClr>
                  </a:outerShdw>
                </a:effectLst>
              </a:rPr>
              <a:t> 1511</a:t>
            </a:r>
            <a:endParaRPr lang="en-MY" sz="3200" b="1" dirty="0">
              <a:solidFill>
                <a:schemeClr val="tx1"/>
              </a:solidFill>
              <a:effectLst>
                <a:outerShdw blurRad="38100" dist="38100" dir="2700000" algn="tl">
                  <a:srgbClr val="000000">
                    <a:alpha val="43137"/>
                  </a:srgbClr>
                </a:outerShdw>
              </a:effectLst>
            </a:endParaRPr>
          </a:p>
        </p:txBody>
      </p:sp>
      <p:sp>
        <p:nvSpPr>
          <p:cNvPr id="11" name="Snip Diagonal Corner Rectangle 10"/>
          <p:cNvSpPr/>
          <p:nvPr/>
        </p:nvSpPr>
        <p:spPr>
          <a:xfrm>
            <a:off x="4909461" y="4692120"/>
            <a:ext cx="1830434" cy="596711"/>
          </a:xfrm>
          <a:prstGeom prst="snip2Diag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Jepun</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Snip Diagonal Corner Rectangle 11"/>
          <p:cNvSpPr/>
          <p:nvPr/>
        </p:nvSpPr>
        <p:spPr>
          <a:xfrm>
            <a:off x="6254075" y="5114048"/>
            <a:ext cx="1830434" cy="766434"/>
          </a:xfrm>
          <a:prstGeom prst="snip2Diag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Bintang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Curved Right Arrow 12"/>
          <p:cNvSpPr/>
          <p:nvPr/>
        </p:nvSpPr>
        <p:spPr>
          <a:xfrm rot="18334943">
            <a:off x="4428284" y="4750740"/>
            <a:ext cx="503372" cy="768445"/>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4" name="Curved Right Arrow 13"/>
          <p:cNvSpPr/>
          <p:nvPr/>
        </p:nvSpPr>
        <p:spPr>
          <a:xfrm rot="19268420">
            <a:off x="5749878" y="5255468"/>
            <a:ext cx="556957" cy="750660"/>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
        <p:nvSpPr>
          <p:cNvPr id="15" name="Snip Diagonal Corner Rectangle 14"/>
          <p:cNvSpPr/>
          <p:nvPr/>
        </p:nvSpPr>
        <p:spPr>
          <a:xfrm>
            <a:off x="7237366" y="5888937"/>
            <a:ext cx="1830434" cy="596711"/>
          </a:xfrm>
          <a:prstGeom prst="snip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19050">
            <a:solidFill>
              <a:schemeClr val="tx1"/>
            </a:solidFill>
          </a:ln>
          <a:effectLst>
            <a:glow rad="101600">
              <a:schemeClr val="tx1">
                <a:alpha val="60000"/>
              </a:schemeClr>
            </a:glow>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British</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6" name="Down Arrow 15"/>
          <p:cNvSpPr/>
          <p:nvPr/>
        </p:nvSpPr>
        <p:spPr>
          <a:xfrm flipV="1">
            <a:off x="8382000" y="2590800"/>
            <a:ext cx="685800" cy="3417466"/>
          </a:xfrm>
          <a:prstGeom prst="downArrow">
            <a:avLst/>
          </a:prstGeom>
          <a:solidFill>
            <a:srgbClr val="FF0000"/>
          </a:solidFill>
          <a:effectLst>
            <a:glow rad="635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16585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rot="10800000" flipV="1">
            <a:off x="2217546" y="2816697"/>
            <a:ext cx="6012054" cy="840904"/>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Peruntukan</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ar</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a:ln>
                  <a:solidFill>
                    <a:schemeClr val="bg1"/>
                  </a:solidFill>
                </a:ln>
                <a:solidFill>
                  <a:schemeClr val="tx1"/>
                </a:solidFill>
                <a:effectLst>
                  <a:glow rad="101600">
                    <a:schemeClr val="bg1">
                      <a:alpha val="60000"/>
                    </a:schemeClr>
                  </a:glow>
                </a:effectLst>
                <a:latin typeface="Arial Black" pitchFamily="34" charset="0"/>
              </a:rPr>
              <a:t>R</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iqab</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MY" sz="2400" dirty="0" err="1" smtClean="0">
                <a:ln>
                  <a:solidFill>
                    <a:schemeClr val="bg1"/>
                  </a:solidFill>
                </a:ln>
                <a:solidFill>
                  <a:schemeClr val="tx1"/>
                </a:solidFill>
                <a:effectLst>
                  <a:glow rad="101600">
                    <a:schemeClr val="bg1">
                      <a:alpha val="60000"/>
                    </a:schemeClr>
                  </a:glow>
                </a:effectLst>
                <a:latin typeface="Arial Black" pitchFamily="34" charset="0"/>
              </a:rPr>
              <a:t>dalam</a:t>
            </a:r>
            <a:r>
              <a:rPr lang="en-MY" sz="2400" dirty="0" smtClean="0">
                <a:ln>
                  <a:solidFill>
                    <a:schemeClr val="bg1"/>
                  </a:solidFill>
                </a:ln>
                <a:solidFill>
                  <a:schemeClr val="tx1"/>
                </a:solidFill>
                <a:effectLst>
                  <a:glow rad="101600">
                    <a:schemeClr val="bg1">
                      <a:alpha val="60000"/>
                    </a:schemeClr>
                  </a:glow>
                </a:effectLst>
                <a:latin typeface="Arial Black" pitchFamily="34" charset="0"/>
              </a:rPr>
              <a:t> zakat</a:t>
            </a:r>
            <a:endParaRPr lang="en-MY" sz="2400" dirty="0">
              <a:ln>
                <a:solidFill>
                  <a:schemeClr val="bg1"/>
                </a:solidFill>
              </a:ln>
              <a:solidFill>
                <a:schemeClr val="tx1"/>
              </a:solidFill>
              <a:effectLst>
                <a:glow rad="101600">
                  <a:schemeClr val="bg1">
                    <a:alpha val="60000"/>
                  </a:schemeClr>
                </a:glow>
              </a:effectLst>
              <a:latin typeface="Arial Black" pitchFamily="34" charset="0"/>
            </a:endParaRPr>
          </a:p>
        </p:txBody>
      </p:sp>
      <p:sp>
        <p:nvSpPr>
          <p:cNvPr id="4" name="Folded Corner 3"/>
          <p:cNvSpPr/>
          <p:nvPr/>
        </p:nvSpPr>
        <p:spPr>
          <a:xfrm>
            <a:off x="1447800" y="1295400"/>
            <a:ext cx="4294081" cy="1305272"/>
          </a:xfrm>
          <a:prstGeom prst="foldedCorne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Bebaskan</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sistem</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penjajahan</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manusia</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ke</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atas</a:t>
            </a:r>
            <a:r>
              <a:rPr lang="en-US" sz="2400" dirty="0" smtClean="0">
                <a:ln>
                  <a:solidFill>
                    <a:schemeClr val="bg1"/>
                  </a:solidFill>
                </a:ln>
                <a:solidFill>
                  <a:schemeClr val="tx1"/>
                </a:solidFill>
                <a:effectLst>
                  <a:glow rad="101600">
                    <a:schemeClr val="bg1">
                      <a:alpha val="60000"/>
                    </a:schemeClr>
                  </a:glow>
                </a:effectLst>
                <a:latin typeface="Arial Black" pitchFamily="34" charset="0"/>
              </a:rPr>
              <a:t> </a:t>
            </a:r>
            <a:r>
              <a:rPr lang="en-US" sz="2400" dirty="0" err="1" smtClean="0">
                <a:ln>
                  <a:solidFill>
                    <a:schemeClr val="bg1"/>
                  </a:solidFill>
                </a:ln>
                <a:solidFill>
                  <a:schemeClr val="tx1"/>
                </a:solidFill>
                <a:effectLst>
                  <a:glow rad="101600">
                    <a:schemeClr val="bg1">
                      <a:alpha val="60000"/>
                    </a:schemeClr>
                  </a:glow>
                </a:effectLst>
                <a:latin typeface="Arial Black" pitchFamily="34" charset="0"/>
              </a:rPr>
              <a:t>manusia</a:t>
            </a:r>
            <a:endParaRPr lang="en-MY" sz="2400" dirty="0" smtClean="0">
              <a:ln>
                <a:solidFill>
                  <a:schemeClr val="bg1"/>
                </a:solidFill>
              </a:ln>
              <a:solidFill>
                <a:schemeClr val="tx1"/>
              </a:solidFill>
              <a:effectLst>
                <a:glow rad="101600">
                  <a:schemeClr val="bg1">
                    <a:alpha val="60000"/>
                  </a:schemeClr>
                </a:glow>
              </a:effectLst>
              <a:latin typeface="Arial Black" pitchFamily="34" charset="0"/>
            </a:endParaRPr>
          </a:p>
        </p:txBody>
      </p:sp>
      <p:sp>
        <p:nvSpPr>
          <p:cNvPr id="5" name="Down Arrow 4"/>
          <p:cNvSpPr/>
          <p:nvPr/>
        </p:nvSpPr>
        <p:spPr>
          <a:xfrm>
            <a:off x="1929513" y="2493628"/>
            <a:ext cx="576064" cy="576064"/>
          </a:xfrm>
          <a:prstGeom prst="downArrow">
            <a:avLst/>
          </a:prstGeom>
          <a:ln>
            <a:solidFill>
              <a:schemeClr val="tx1"/>
            </a:solidFill>
          </a:ln>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6" name="Rounded Rectangle 5"/>
          <p:cNvSpPr/>
          <p:nvPr/>
        </p:nvSpPr>
        <p:spPr>
          <a:xfrm rot="10800000" flipV="1">
            <a:off x="1358029" y="4191000"/>
            <a:ext cx="7262733" cy="1752600"/>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a:solidFill>
              <a:schemeClr val="tx1"/>
            </a:solidFill>
          </a:ln>
          <a:effectLst>
            <a:glow rad="101600">
              <a:schemeClr val="tx1">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MY" sz="2400" dirty="0" err="1" smtClean="0">
                <a:ln>
                  <a:solidFill>
                    <a:schemeClr val="tx1"/>
                  </a:solidFill>
                </a:ln>
                <a:solidFill>
                  <a:schemeClr val="bg1"/>
                </a:solidFill>
                <a:effectLst>
                  <a:glow rad="101600">
                    <a:schemeClr val="tx1">
                      <a:alpha val="60000"/>
                    </a:schemeClr>
                  </a:glow>
                </a:effectLst>
                <a:latin typeface="Arial Black" pitchFamily="34" charset="0"/>
              </a:rPr>
              <a:t>Diberikan</a:t>
            </a:r>
            <a:r>
              <a:rPr lang="en-MY"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kepada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hamba</a:t>
            </a:r>
            <a:r>
              <a:rPr lang="en-MY" sz="2400" dirty="0">
                <a:ln>
                  <a:solidFill>
                    <a:schemeClr val="tx1"/>
                  </a:solidFill>
                </a:ln>
                <a:solidFill>
                  <a:schemeClr val="bg1"/>
                </a:solidFill>
                <a:effectLst>
                  <a:glow rad="101600">
                    <a:schemeClr val="tx1">
                      <a:alpha val="60000"/>
                    </a:schemeClr>
                  </a:glo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effectLst>
                <a:latin typeface="Arial Black" pitchFamily="34" charset="0"/>
              </a:rPr>
              <a:t>diberi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pembebasan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oleh</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tuannya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melalui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bayaran</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tertentu</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atau</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dikenali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sebagai</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hamba</a:t>
            </a:r>
            <a:r>
              <a:rPr lang="en-MY" sz="2400" dirty="0">
                <a:ln>
                  <a:solidFill>
                    <a:schemeClr val="tx1"/>
                  </a:solidFill>
                </a:ln>
                <a:solidFill>
                  <a:schemeClr val="bg1"/>
                </a:solidFill>
                <a:effectLst>
                  <a:glow rad="101600">
                    <a:schemeClr val="tx1">
                      <a:alpha val="60000"/>
                    </a:schemeClr>
                  </a:glo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effectLst>
                <a:latin typeface="Arial Black" pitchFamily="34" charset="0"/>
              </a:rPr>
              <a:t>mukatab</a:t>
            </a:r>
            <a:r>
              <a:rPr lang="en-MY" sz="2400" dirty="0">
                <a:ln>
                  <a:solidFill>
                    <a:schemeClr val="tx1"/>
                  </a:solidFill>
                </a:ln>
                <a:solidFill>
                  <a:schemeClr val="bg1"/>
                </a:solidFill>
                <a:effectLst>
                  <a:glow rad="101600">
                    <a:schemeClr val="tx1">
                      <a:alpha val="60000"/>
                    </a:schemeClr>
                  </a:glow>
                </a:effectLst>
                <a:latin typeface="Arial Black" pitchFamily="34" charset="0"/>
              </a:rPr>
              <a:t>. </a:t>
            </a:r>
            <a:endParaRPr lang="en-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Notched Right Arrow 6"/>
          <p:cNvSpPr/>
          <p:nvPr/>
        </p:nvSpPr>
        <p:spPr>
          <a:xfrm>
            <a:off x="565947" y="4299012"/>
            <a:ext cx="792088" cy="720080"/>
          </a:xfrm>
          <a:prstGeom prst="notch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itle 1"/>
          <p:cNvSpPr txBox="1">
            <a:spLocks/>
          </p:cNvSpPr>
          <p:nvPr/>
        </p:nvSpPr>
        <p:spPr>
          <a:xfrm>
            <a:off x="395536" y="1524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dirty="0" smtClean="0">
                <a:ln>
                  <a:solidFill>
                    <a:schemeClr val="tx1"/>
                  </a:solidFill>
                </a:ln>
                <a:solidFill>
                  <a:schemeClr val="bg1"/>
                </a:solidFill>
                <a:effectLst>
                  <a:glow rad="101600">
                    <a:schemeClr val="tx1">
                      <a:alpha val="60000"/>
                    </a:schemeClr>
                  </a:glow>
                </a:effectLst>
                <a:latin typeface="Arial Black" pitchFamily="34" charset="0"/>
              </a:rPr>
              <a:t>Islam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memerdekakan</a:t>
            </a:r>
            <a:r>
              <a:rPr lang="en-MY" sz="3000" dirty="0" smtClean="0">
                <a:ln>
                  <a:solidFill>
                    <a:schemeClr val="tx1"/>
                  </a:solidFill>
                </a:ln>
                <a:solidFill>
                  <a:schemeClr val="bg1"/>
                </a:solidFill>
                <a:effectLst>
                  <a:glow rad="101600">
                    <a:schemeClr val="tx1">
                      <a:alpha val="60000"/>
                    </a:schemeClr>
                  </a:glow>
                </a:effectLst>
                <a:latin typeface="Arial Black" pitchFamily="34" charset="0"/>
              </a:rPr>
              <a:t> </a:t>
            </a:r>
            <a:r>
              <a:rPr lang="en-MY" sz="3000" dirty="0" err="1" smtClean="0">
                <a:ln>
                  <a:solidFill>
                    <a:schemeClr val="tx1"/>
                  </a:solidFill>
                </a:ln>
                <a:solidFill>
                  <a:schemeClr val="bg1"/>
                </a:solidFill>
                <a:effectLst>
                  <a:glow rad="101600">
                    <a:schemeClr val="tx1">
                      <a:alpha val="60000"/>
                    </a:schemeClr>
                  </a:glow>
                </a:effectLst>
                <a:latin typeface="Arial Black" pitchFamily="34" charset="0"/>
              </a:rPr>
              <a:t>manusia</a:t>
            </a:r>
            <a:endParaRPr lang="en-MY" sz="30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16585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230832"/>
            <a:ext cx="8229600" cy="55399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Catatan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Ibn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Kathir</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346447" y="4343400"/>
            <a:ext cx="8568953" cy="2308324"/>
          </a:xfrm>
          <a:prstGeom prst="rect">
            <a:avLst/>
          </a:prstGeom>
          <a:solidFill>
            <a:srgbClr val="09BFFF">
              <a:alpha val="40000"/>
            </a:srgbClr>
          </a:solidFill>
        </p:spPr>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mengutuskan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kami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mengeluarkan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sesiapa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sahaja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kehendaki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perhambaan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perhambaan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kesempitan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dunia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keluasannya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kezaliman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keadilan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72068" y="2057400"/>
            <a:ext cx="8719532" cy="2308324"/>
          </a:xfrm>
          <a:prstGeom prst="rect">
            <a:avLst/>
          </a:prstGeom>
          <a:solidFill>
            <a:schemeClr val="accent6">
              <a:lumMod val="75000"/>
              <a:alpha val="4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rPr>
              <a:t>اللهُ ابْتَعَثَنَا لِنُخْرِجَ مَنْ شَاءَ مِنْ عِبَادَةِ الْعِبَادِ إِلَى عِبَادَةِ اللهِ، وَمِنْ ضِيقِ الدُّنْيَا إِلَى سِعَتِهَا، وَمِنْ جَوْرِ الْأَدْيَانِ إِلَى عَدْلِ الْإِسْلَامِ.</a:t>
            </a:r>
            <a:endParaRPr lang="ar-EG" sz="4800" b="1" dirty="0">
              <a:solidFill>
                <a:srgbClr val="FFFF00"/>
              </a:solidFill>
              <a:effectLst>
                <a:glow rad="101600">
                  <a:schemeClr val="tx1">
                    <a:alpha val="60000"/>
                  </a:schemeClr>
                </a:glow>
                <a:outerShdw blurRad="50800" dist="38100" dir="13500000" algn="br" rotWithShape="0">
                  <a:prstClr val="black">
                    <a:alpha val="40000"/>
                  </a:prstClr>
                </a:outerShdw>
              </a:effectLst>
              <a:latin typeface="Traditional Arabic" pitchFamily="18" charset="-78"/>
              <a:cs typeface="Traditional Arabic" pitchFamily="18" charset="-78"/>
            </a:endParaRPr>
          </a:p>
        </p:txBody>
      </p:sp>
      <p:sp>
        <p:nvSpPr>
          <p:cNvPr id="6" name="Rounded Rectangle 5"/>
          <p:cNvSpPr/>
          <p:nvPr/>
        </p:nvSpPr>
        <p:spPr>
          <a:xfrm>
            <a:off x="172948" y="1219200"/>
            <a:ext cx="5257800" cy="771363"/>
          </a:xfrm>
          <a:prstGeom prst="round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a:noFill/>
          </a:ln>
          <a:effectLst>
            <a:glow rad="101600">
              <a:schemeClr val="tx1">
                <a:alpha val="6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MY"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Ungkapan</a:t>
            </a:r>
            <a:r>
              <a:rPr lang="en-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Rib’ie</a:t>
            </a:r>
            <a:r>
              <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bin </a:t>
            </a:r>
            <a:r>
              <a:rPr lang="en-MY"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Aamir</a:t>
            </a:r>
            <a:r>
              <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6585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1665</Words>
  <Application>Microsoft Office PowerPoint</Application>
  <PresentationFormat>On-screen Show (4:3)</PresentationFormat>
  <Paragraphs>190</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7</cp:revision>
  <dcterms:created xsi:type="dcterms:W3CDTF">2019-08-28T08:11:11Z</dcterms:created>
  <dcterms:modified xsi:type="dcterms:W3CDTF">2019-08-29T08:50:50Z</dcterms:modified>
</cp:coreProperties>
</file>